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2"/>
  </p:notesMasterIdLst>
  <p:sldIdLst>
    <p:sldId id="291" r:id="rId2"/>
    <p:sldId id="257" r:id="rId3"/>
    <p:sldId id="295" r:id="rId4"/>
    <p:sldId id="258" r:id="rId5"/>
    <p:sldId id="266" r:id="rId6"/>
    <p:sldId id="271" r:id="rId7"/>
    <p:sldId id="259" r:id="rId8"/>
    <p:sldId id="263" r:id="rId9"/>
    <p:sldId id="262" r:id="rId10"/>
    <p:sldId id="265" r:id="rId11"/>
    <p:sldId id="260" r:id="rId12"/>
    <p:sldId id="264" r:id="rId13"/>
    <p:sldId id="261" r:id="rId14"/>
    <p:sldId id="284" r:id="rId15"/>
    <p:sldId id="299" r:id="rId16"/>
    <p:sldId id="268" r:id="rId17"/>
    <p:sldId id="272" r:id="rId18"/>
    <p:sldId id="279" r:id="rId19"/>
    <p:sldId id="278" r:id="rId20"/>
    <p:sldId id="280" r:id="rId21"/>
    <p:sldId id="275" r:id="rId22"/>
    <p:sldId id="282" r:id="rId23"/>
    <p:sldId id="273" r:id="rId24"/>
    <p:sldId id="274" r:id="rId25"/>
    <p:sldId id="281" r:id="rId26"/>
    <p:sldId id="277" r:id="rId27"/>
    <p:sldId id="285" r:id="rId28"/>
    <p:sldId id="294" r:id="rId29"/>
    <p:sldId id="270" r:id="rId30"/>
    <p:sldId id="296" r:id="rId31"/>
    <p:sldId id="297" r:id="rId32"/>
    <p:sldId id="269" r:id="rId33"/>
    <p:sldId id="283" r:id="rId34"/>
    <p:sldId id="286" r:id="rId35"/>
    <p:sldId id="287" r:id="rId36"/>
    <p:sldId id="289" r:id="rId37"/>
    <p:sldId id="288" r:id="rId38"/>
    <p:sldId id="290" r:id="rId39"/>
    <p:sldId id="298" r:id="rId40"/>
    <p:sldId id="29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6"/>
    <p:restoredTop sz="95638"/>
  </p:normalViewPr>
  <p:slideViewPr>
    <p:cSldViewPr snapToGrid="0" snapToObjects="1">
      <p:cViewPr>
        <p:scale>
          <a:sx n="90" d="100"/>
          <a:sy n="90" d="100"/>
        </p:scale>
        <p:origin x="-475"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F75D28-4A27-C14D-A77A-FDE9C9B73B03}" type="datetimeFigureOut">
              <a:rPr lang="en-US" smtClean="0"/>
              <a:t>10/23/2017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9A6FA-FA24-C643-AFCC-98544B0FE779}" type="slidenum">
              <a:rPr lang="en-US" smtClean="0"/>
              <a:t>‹#›</a:t>
            </a:fld>
            <a:endParaRPr lang="en-US"/>
          </a:p>
        </p:txBody>
      </p:sp>
    </p:spTree>
    <p:extLst>
      <p:ext uri="{BB962C8B-B14F-4D97-AF65-F5344CB8AC3E}">
        <p14:creationId xmlns:p14="http://schemas.microsoft.com/office/powerpoint/2010/main" val="1808504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9A6FA-FA24-C643-AFCC-98544B0FE779}" type="slidenum">
              <a:rPr lang="en-US" smtClean="0"/>
              <a:t>9</a:t>
            </a:fld>
            <a:endParaRPr lang="en-US"/>
          </a:p>
        </p:txBody>
      </p:sp>
    </p:spTree>
    <p:extLst>
      <p:ext uri="{BB962C8B-B14F-4D97-AF65-F5344CB8AC3E}">
        <p14:creationId xmlns:p14="http://schemas.microsoft.com/office/powerpoint/2010/main" val="1008163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9A6FA-FA24-C643-AFCC-98544B0FE779}" type="slidenum">
              <a:rPr lang="en-US" smtClean="0"/>
              <a:t>10</a:t>
            </a:fld>
            <a:endParaRPr lang="en-US"/>
          </a:p>
        </p:txBody>
      </p:sp>
    </p:spTree>
    <p:extLst>
      <p:ext uri="{BB962C8B-B14F-4D97-AF65-F5344CB8AC3E}">
        <p14:creationId xmlns:p14="http://schemas.microsoft.com/office/powerpoint/2010/main" val="16542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F2B916F-318E-4940-99D2-6F2A912A4D17}" type="slidenum">
              <a:rPr lang="en-GB" smtClean="0"/>
              <a:pPr/>
              <a:t>15</a:t>
            </a:fld>
            <a:endParaRPr lang="en-GB" dirty="0"/>
          </a:p>
        </p:txBody>
      </p:sp>
    </p:spTree>
    <p:extLst>
      <p:ext uri="{BB962C8B-B14F-4D97-AF65-F5344CB8AC3E}">
        <p14:creationId xmlns:p14="http://schemas.microsoft.com/office/powerpoint/2010/main" val="49137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F2B916F-318E-4940-99D2-6F2A912A4D17}" type="slidenum">
              <a:rPr lang="en-GB" smtClean="0"/>
              <a:pPr/>
              <a:t>30</a:t>
            </a:fld>
            <a:endParaRPr lang="en-GB" dirty="0"/>
          </a:p>
        </p:txBody>
      </p:sp>
    </p:spTree>
    <p:extLst>
      <p:ext uri="{BB962C8B-B14F-4D97-AF65-F5344CB8AC3E}">
        <p14:creationId xmlns:p14="http://schemas.microsoft.com/office/powerpoint/2010/main" val="1528892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F2B916F-318E-4940-99D2-6F2A912A4D17}" type="slidenum">
              <a:rPr lang="en-GB" smtClean="0"/>
              <a:pPr/>
              <a:t>31</a:t>
            </a:fld>
            <a:endParaRPr lang="en-GB" dirty="0"/>
          </a:p>
        </p:txBody>
      </p:sp>
    </p:spTree>
    <p:extLst>
      <p:ext uri="{BB962C8B-B14F-4D97-AF65-F5344CB8AC3E}">
        <p14:creationId xmlns:p14="http://schemas.microsoft.com/office/powerpoint/2010/main" val="206098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5F2B916F-318E-4940-99D2-6F2A912A4D17}" type="slidenum">
              <a:rPr lang="en-GB" smtClean="0"/>
              <a:pPr/>
              <a:t>39</a:t>
            </a:fld>
            <a:endParaRPr lang="en-GB" dirty="0"/>
          </a:p>
        </p:txBody>
      </p:sp>
    </p:spTree>
    <p:extLst>
      <p:ext uri="{BB962C8B-B14F-4D97-AF65-F5344CB8AC3E}">
        <p14:creationId xmlns:p14="http://schemas.microsoft.com/office/powerpoint/2010/main" val="502228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CCD536-4074-B448-92D5-D33F287ADC4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74204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CD536-4074-B448-92D5-D33F287ADC4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99064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CD536-4074-B448-92D5-D33F287ADC4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276403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Whi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smtClean="0"/>
              <a:t>Headline, Calibri Bold, 32 </a:t>
            </a:r>
            <a:r>
              <a:rPr lang="en-US" noProof="0" dirty="0" err="1" smtClean="0"/>
              <a:t>pt</a:t>
            </a:r>
            <a:endParaRPr lang="en-US" dirty="0"/>
          </a:p>
        </p:txBody>
      </p:sp>
      <p:sp>
        <p:nvSpPr>
          <p:cNvPr id="13" name="Textplatzhalter 12"/>
          <p:cNvSpPr>
            <a:spLocks noGrp="1"/>
          </p:cNvSpPr>
          <p:nvPr>
            <p:ph type="body" sz="quarter" idx="10" hasCustomPrompt="1"/>
          </p:nvPr>
        </p:nvSpPr>
        <p:spPr>
          <a:xfrm>
            <a:off x="482350" y="1629985"/>
            <a:ext cx="11154315" cy="1844608"/>
          </a:xfrm>
        </p:spPr>
        <p:txBody>
          <a:bodyPr>
            <a:spAutoFit/>
          </a:bodyPr>
          <a:lstStyle>
            <a:lvl1pPr>
              <a:defRPr b="0">
                <a:solidFill>
                  <a:schemeClr val="tx1"/>
                </a:solidFill>
              </a:defRPr>
            </a:lvl1pPr>
          </a:lstStyle>
          <a:p>
            <a:pPr lvl="0"/>
            <a:r>
              <a:rPr lang="en-US" noProof="0" dirty="0" smtClean="0"/>
              <a:t>Subhead, Calibri, 26 </a:t>
            </a:r>
            <a:r>
              <a:rPr lang="en-US" noProof="0" dirty="0" err="1" smtClean="0"/>
              <a:t>pt</a:t>
            </a:r>
            <a:endParaRPr lang="en-US" noProof="0" dirty="0" smtClean="0"/>
          </a:p>
          <a:p>
            <a:pPr lvl="1"/>
            <a:r>
              <a:rPr lang="en-US" noProof="0" dirty="0" smtClean="0"/>
              <a:t>First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Textplatzhalter 3"/>
          <p:cNvSpPr>
            <a:spLocks noGrp="1"/>
          </p:cNvSpPr>
          <p:nvPr>
            <p:ph type="body" sz="quarter" idx="11" hasCustomPrompt="1"/>
          </p:nvPr>
        </p:nvSpPr>
        <p:spPr>
          <a:xfrm>
            <a:off x="482349" y="6519271"/>
            <a:ext cx="5505757" cy="230704"/>
          </a:xfrm>
        </p:spPr>
        <p:txBody>
          <a:bodyPr wrap="square" anchor="b">
            <a:spAutoFit/>
          </a:bodyPr>
          <a:lstStyle>
            <a:lvl1pPr>
              <a:defRPr sz="999" b="0">
                <a:solidFill>
                  <a:srgbClr val="000000"/>
                </a:solidFill>
              </a:defRPr>
            </a:lvl1pPr>
          </a:lstStyle>
          <a:p>
            <a:pPr lvl="0"/>
            <a:r>
              <a:rPr lang="en-US" dirty="0" smtClean="0"/>
              <a:t>Footnote | Source | Disclaimer, Calibri , 10 </a:t>
            </a:r>
            <a:r>
              <a:rPr lang="en-US" dirty="0" err="1" smtClean="0"/>
              <a:t>pt</a:t>
            </a:r>
            <a:endParaRPr lang="en-US" dirty="0" smtClean="0"/>
          </a:p>
        </p:txBody>
      </p:sp>
      <p:grpSp>
        <p:nvGrpSpPr>
          <p:cNvPr id="3" name="Gruppieren 2"/>
          <p:cNvGrpSpPr/>
          <p:nvPr userDrawn="1"/>
        </p:nvGrpSpPr>
        <p:grpSpPr>
          <a:xfrm>
            <a:off x="12642622" y="1"/>
            <a:ext cx="1864486" cy="5980315"/>
            <a:chOff x="12649206" y="1"/>
            <a:chExt cx="1865457" cy="5981700"/>
          </a:xfrm>
        </p:grpSpPr>
        <p:sp>
          <p:nvSpPr>
            <p:cNvPr id="11" name="Abgerundetes Rechteck 42"/>
            <p:cNvSpPr/>
            <p:nvPr userDrawn="1"/>
          </p:nvSpPr>
          <p:spPr>
            <a:xfrm>
              <a:off x="12649206" y="1"/>
              <a:ext cx="1865457" cy="5981700"/>
            </a:xfrm>
            <a:prstGeom prst="roundRect">
              <a:avLst>
                <a:gd name="adj" fmla="val 0"/>
              </a:avLst>
            </a:prstGeom>
            <a:solidFill>
              <a:srgbClr val="A6A2A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marL="177711" lvl="1" indent="-177711">
                <a:spcBef>
                  <a:spcPts val="600"/>
                </a:spcBef>
                <a:buSzPct val="80000"/>
                <a:buFont typeface="Arial" panose="020B0604020202020204" pitchFamily="34" charset="0"/>
                <a:buChar char="•"/>
              </a:pPr>
              <a:r>
                <a:rPr lang="en-US" sz="1099" dirty="0" smtClean="0">
                  <a:solidFill>
                    <a:schemeClr val="bg1"/>
                  </a:solidFill>
                  <a:latin typeface="+mn-lt"/>
                </a:rPr>
                <a:t>To ensure a clean and </a:t>
              </a:r>
              <a:br>
                <a:rPr lang="en-US" sz="1099" dirty="0" smtClean="0">
                  <a:solidFill>
                    <a:schemeClr val="bg1"/>
                  </a:solidFill>
                  <a:latin typeface="+mn-lt"/>
                </a:rPr>
              </a:br>
              <a:r>
                <a:rPr lang="en-US" sz="1099" dirty="0" smtClean="0">
                  <a:solidFill>
                    <a:schemeClr val="bg1"/>
                  </a:solidFill>
                  <a:latin typeface="+mn-lt"/>
                </a:rPr>
                <a:t>swift workflow with </a:t>
              </a:r>
              <a:r>
                <a:rPr lang="en-US" sz="1099" b="1" dirty="0" smtClean="0">
                  <a:solidFill>
                    <a:schemeClr val="tx1"/>
                  </a:solidFill>
                  <a:latin typeface="+mn-lt"/>
                </a:rPr>
                <a:t>bullet points</a:t>
              </a:r>
              <a:r>
                <a:rPr lang="en-US" sz="1099" dirty="0" smtClean="0">
                  <a:solidFill>
                    <a:schemeClr val="bg1"/>
                  </a:solidFill>
                  <a:latin typeface="+mn-lt"/>
                </a:rPr>
                <a:t>, please use the </a:t>
              </a:r>
              <a:br>
                <a:rPr lang="en-US" sz="1099" dirty="0" smtClean="0">
                  <a:solidFill>
                    <a:schemeClr val="bg1"/>
                  </a:solidFill>
                  <a:latin typeface="+mn-lt"/>
                </a:rPr>
              </a:br>
              <a:r>
                <a:rPr lang="en-US" sz="1099" dirty="0" smtClean="0">
                  <a:solidFill>
                    <a:schemeClr val="bg1"/>
                  </a:solidFill>
                  <a:latin typeface="+mn-lt"/>
                </a:rPr>
                <a:t>PRE-SET PLACEHOLDERS or FORMATTED TEXTBOXES</a:t>
              </a:r>
              <a:r>
                <a:rPr lang="en-US" sz="1099" b="1" dirty="0" smtClean="0">
                  <a:solidFill>
                    <a:schemeClr val="bg1"/>
                  </a:solidFill>
                  <a:latin typeface="+mn-lt"/>
                </a:rPr>
                <a:t>  </a:t>
              </a:r>
              <a:r>
                <a:rPr lang="en-US" sz="1099" dirty="0" smtClean="0">
                  <a:solidFill>
                    <a:schemeClr val="bg1"/>
                  </a:solidFill>
                  <a:latin typeface="+mn-lt"/>
                </a:rPr>
                <a:t>– do not use “normal” textboxes that have been added via the steps </a:t>
              </a:r>
              <a:br>
                <a:rPr lang="en-US" sz="1099" dirty="0" smtClean="0">
                  <a:solidFill>
                    <a:schemeClr val="bg1"/>
                  </a:solidFill>
                  <a:latin typeface="+mn-lt"/>
                </a:rPr>
              </a:br>
              <a:r>
                <a:rPr lang="en-US" sz="1099" dirty="0" smtClean="0">
                  <a:solidFill>
                    <a:schemeClr val="bg1"/>
                  </a:solidFill>
                  <a:latin typeface="+mn-lt"/>
                  <a:sym typeface="Wingdings" panose="05000000000000000000" pitchFamily="2" charset="2"/>
                </a:rPr>
                <a:t> add  textbox. </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sym typeface="Wingdings" panose="05000000000000000000" pitchFamily="2" charset="2"/>
                </a:rPr>
                <a:t>These textboxes cannot</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sym typeface="Wingdings" panose="05000000000000000000" pitchFamily="2" charset="2"/>
                </a:rPr>
                <a:t>be formatted with the automatic formatting step </a:t>
              </a:r>
            </a:p>
            <a:p>
              <a:pPr marL="177711" lvl="1" indent="-177711">
                <a:spcBef>
                  <a:spcPts val="600"/>
                </a:spcBef>
                <a:buSzPct val="80000"/>
                <a:buFont typeface="Arial" panose="020B0604020202020204" pitchFamily="34" charset="0"/>
                <a:buChar char="•"/>
              </a:pPr>
              <a:r>
                <a:rPr lang="en-US" sz="1099" b="1" dirty="0" smtClean="0">
                  <a:solidFill>
                    <a:schemeClr val="tx1"/>
                  </a:solidFill>
                  <a:latin typeface="+mn-lt"/>
                  <a:sym typeface="Wingdings" panose="05000000000000000000" pitchFamily="2" charset="2"/>
                </a:rPr>
                <a:t>AUTOMATIC INDENTATIONS </a:t>
              </a:r>
              <a:r>
                <a:rPr lang="en-US" sz="1099" dirty="0" smtClean="0">
                  <a:solidFill>
                    <a:schemeClr val="bg1"/>
                  </a:solidFill>
                  <a:latin typeface="+mn-lt"/>
                  <a:sym typeface="Wingdings" panose="05000000000000000000" pitchFamily="2" charset="2"/>
                </a:rPr>
                <a:t>IN PLACEHOLDERS are only </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sym typeface="Wingdings" panose="05000000000000000000" pitchFamily="2" charset="2"/>
                </a:rPr>
                <a:t>to be done using the tool decrease or increase </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sym typeface="Wingdings" panose="05000000000000000000" pitchFamily="2" charset="2"/>
                </a:rPr>
                <a:t>the list level                </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sym typeface="Wingdings" panose="05000000000000000000" pitchFamily="2" charset="2"/>
                </a:rPr>
                <a:t/>
              </a:r>
              <a:br>
                <a:rPr lang="en-US" sz="1099" dirty="0" smtClean="0">
                  <a:solidFill>
                    <a:schemeClr val="bg1"/>
                  </a:solidFill>
                  <a:latin typeface="+mn-lt"/>
                  <a:sym typeface="Wingdings" panose="05000000000000000000" pitchFamily="2" charset="2"/>
                </a:rPr>
              </a:br>
              <a:r>
                <a:rPr lang="en-US" sz="1099" dirty="0" smtClean="0">
                  <a:solidFill>
                    <a:schemeClr val="bg1"/>
                  </a:solidFill>
                  <a:latin typeface="+mn-lt"/>
                </a:rPr>
                <a:t>(or Shift + Alt + </a:t>
              </a:r>
              <a:r>
                <a:rPr lang="en-US" sz="1099" dirty="0" smtClean="0">
                  <a:solidFill>
                    <a:schemeClr val="bg1"/>
                  </a:solidFill>
                  <a:latin typeface="+mn-lt"/>
                  <a:sym typeface="Wingdings" pitchFamily="2" charset="2"/>
                </a:rPr>
                <a:t></a:t>
              </a:r>
              <a:r>
                <a:rPr lang="en-US" sz="1099" dirty="0" smtClean="0">
                  <a:solidFill>
                    <a:schemeClr val="bg1"/>
                  </a:solidFill>
                  <a:latin typeface="+mn-lt"/>
                </a:rPr>
                <a:t> / </a:t>
              </a:r>
              <a:r>
                <a:rPr lang="en-US" sz="1099" dirty="0" smtClean="0">
                  <a:solidFill>
                    <a:schemeClr val="bg1"/>
                  </a:solidFill>
                  <a:latin typeface="+mn-lt"/>
                  <a:sym typeface="Wingdings" pitchFamily="2" charset="2"/>
                </a:rPr>
                <a:t></a:t>
              </a:r>
              <a:r>
                <a:rPr lang="en-US" sz="1099" dirty="0" smtClean="0">
                  <a:solidFill>
                    <a:schemeClr val="bg1"/>
                  </a:solidFill>
                  <a:latin typeface="+mn-lt"/>
                </a:rPr>
                <a:t>)</a:t>
              </a:r>
            </a:p>
            <a:p>
              <a:pPr marL="177711" lvl="1" indent="-177711">
                <a:spcBef>
                  <a:spcPts val="600"/>
                </a:spcBef>
                <a:buSzPct val="80000"/>
                <a:buFont typeface="Arial" panose="020B0604020202020204" pitchFamily="34" charset="0"/>
                <a:buChar char="•"/>
              </a:pPr>
              <a:r>
                <a:rPr lang="en-US" sz="1099" b="1" dirty="0" smtClean="0">
                  <a:solidFill>
                    <a:schemeClr val="tx1"/>
                  </a:solidFill>
                  <a:latin typeface="+mn-lt"/>
                </a:rPr>
                <a:t>Formatted textboxes/ placeholders </a:t>
              </a:r>
              <a:r>
                <a:rPr lang="en-US" sz="1099" dirty="0" smtClean="0">
                  <a:solidFill>
                    <a:schemeClr val="bg1"/>
                  </a:solidFill>
                  <a:latin typeface="+mn-lt"/>
                </a:rPr>
                <a:t>are available in the template – just make a copy OR: generate a new placeholder by following these steps </a:t>
              </a:r>
              <a:br>
                <a:rPr lang="en-US" sz="1099" dirty="0" smtClean="0">
                  <a:solidFill>
                    <a:schemeClr val="bg1"/>
                  </a:solidFill>
                  <a:latin typeface="+mn-lt"/>
                </a:rPr>
              </a:br>
              <a:r>
                <a:rPr lang="en-US" sz="1099" dirty="0" smtClean="0">
                  <a:solidFill>
                    <a:schemeClr val="bg1"/>
                  </a:solidFill>
                  <a:latin typeface="+mn-lt"/>
                  <a:sym typeface="Wingdings" pitchFamily="2" charset="2"/>
                </a:rPr>
                <a:t> Start  new slide</a:t>
              </a:r>
              <a:br>
                <a:rPr lang="en-US" sz="1099" dirty="0" smtClean="0">
                  <a:solidFill>
                    <a:schemeClr val="bg1"/>
                  </a:solidFill>
                  <a:latin typeface="+mn-lt"/>
                  <a:sym typeface="Wingdings" pitchFamily="2" charset="2"/>
                </a:rPr>
              </a:br>
              <a:r>
                <a:rPr lang="en-US" sz="1099" dirty="0" smtClean="0">
                  <a:solidFill>
                    <a:schemeClr val="bg1"/>
                  </a:solidFill>
                  <a:latin typeface="+mn-lt"/>
                  <a:sym typeface="Wingdings" pitchFamily="2" charset="2"/>
                </a:rPr>
                <a:t> choose layout </a:t>
              </a:r>
              <a:br>
                <a:rPr lang="en-US" sz="1099" dirty="0" smtClean="0">
                  <a:solidFill>
                    <a:schemeClr val="bg1"/>
                  </a:solidFill>
                  <a:latin typeface="+mn-lt"/>
                  <a:sym typeface="Wingdings" pitchFamily="2" charset="2"/>
                </a:rPr>
              </a:br>
              <a:r>
                <a:rPr lang="en-US" sz="1099" dirty="0" smtClean="0">
                  <a:solidFill>
                    <a:schemeClr val="bg1"/>
                  </a:solidFill>
                  <a:latin typeface="+mn-lt"/>
                  <a:sym typeface="Wingdings" pitchFamily="2" charset="2"/>
                </a:rPr>
                <a:t>"Content Slide"</a:t>
              </a:r>
            </a:p>
            <a:p>
              <a:pPr marL="177711" lvl="1" indent="-177711">
                <a:spcBef>
                  <a:spcPts val="600"/>
                </a:spcBef>
                <a:buSzPct val="80000"/>
                <a:buFont typeface="Arial" panose="020B0604020202020204" pitchFamily="34" charset="0"/>
                <a:buChar char="•"/>
              </a:pPr>
              <a:r>
                <a:rPr lang="en-US" sz="1099" dirty="0" smtClean="0">
                  <a:solidFill>
                    <a:schemeClr val="bg1"/>
                  </a:solidFill>
                  <a:latin typeface="+mn-lt"/>
                  <a:sym typeface="Wingdings" pitchFamily="2" charset="2"/>
                </a:rPr>
                <a:t>Placeholders can be</a:t>
              </a:r>
              <a:br>
                <a:rPr lang="en-US" sz="1099" dirty="0" smtClean="0">
                  <a:solidFill>
                    <a:schemeClr val="bg1"/>
                  </a:solidFill>
                  <a:latin typeface="+mn-lt"/>
                  <a:sym typeface="Wingdings" pitchFamily="2" charset="2"/>
                </a:rPr>
              </a:br>
              <a:r>
                <a:rPr lang="en-US" sz="1099" dirty="0" smtClean="0">
                  <a:solidFill>
                    <a:schemeClr val="bg1"/>
                  </a:solidFill>
                  <a:latin typeface="+mn-lt"/>
                  <a:sym typeface="Wingdings" pitchFamily="2" charset="2"/>
                </a:rPr>
                <a:t>filled and then copied. </a:t>
              </a:r>
              <a:br>
                <a:rPr lang="en-US" sz="1099" dirty="0" smtClean="0">
                  <a:solidFill>
                    <a:schemeClr val="bg1"/>
                  </a:solidFill>
                  <a:latin typeface="+mn-lt"/>
                  <a:sym typeface="Wingdings" pitchFamily="2" charset="2"/>
                </a:rPr>
              </a:br>
              <a:r>
                <a:rPr lang="en-US" sz="1099" dirty="0" smtClean="0">
                  <a:solidFill>
                    <a:schemeClr val="bg1"/>
                  </a:solidFill>
                  <a:latin typeface="+mn-lt"/>
                  <a:sym typeface="Wingdings" pitchFamily="2" charset="2"/>
                </a:rPr>
                <a:t>The copied placeholder will keep its formatting </a:t>
              </a:r>
              <a:endParaRPr lang="en-US" sz="1099" dirty="0">
                <a:solidFill>
                  <a:schemeClr val="bg1"/>
                </a:solidFill>
                <a:latin typeface="+mn-lt"/>
              </a:endParaRPr>
            </a:p>
          </p:txBody>
        </p:sp>
        <p:grpSp>
          <p:nvGrpSpPr>
            <p:cNvPr id="12" name="Gruppieren 11"/>
            <p:cNvGrpSpPr/>
            <p:nvPr userDrawn="1">
              <p:custDataLst>
                <p:tags r:id="rId2"/>
              </p:custDataLst>
            </p:nvPr>
          </p:nvGrpSpPr>
          <p:grpSpPr bwMode="gray">
            <a:xfrm>
              <a:off x="13667545" y="2973278"/>
              <a:ext cx="393190" cy="235914"/>
              <a:chOff x="5224463" y="3254915"/>
              <a:chExt cx="539750" cy="323850"/>
            </a:xfrm>
          </p:grpSpPr>
          <p:sp>
            <p:nvSpPr>
              <p:cNvPr id="14" name="Rechteck 13"/>
              <p:cNvSpPr/>
              <p:nvPr/>
            </p:nvSpPr>
            <p:spPr bwMode="gray">
              <a:xfrm>
                <a:off x="5224463" y="3254915"/>
                <a:ext cx="539750" cy="323850"/>
              </a:xfrm>
              <a:prstGeom prst="rect">
                <a:avLst/>
              </a:prstGeom>
              <a:no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36000" rIns="72000" bIns="36000" numCol="1" spcCol="0" rtlCol="0" fromWordArt="0" anchor="t" anchorCtr="0" forceAA="0" compatLnSpc="1">
                <a:prstTxWarp prst="textNoShape">
                  <a:avLst/>
                </a:prstTxWarp>
                <a:noAutofit/>
              </a:bodyPr>
              <a:lstStyle/>
              <a:p>
                <a:pPr algn="ctr"/>
                <a:endParaRPr lang="en-US" sz="999" dirty="0" smtClean="0">
                  <a:solidFill>
                    <a:schemeClr val="tx1"/>
                  </a:solidFill>
                  <a:latin typeface="Verdana" pitchFamily="34" charset="0"/>
                  <a:ea typeface="Verdana" pitchFamily="34" charset="0"/>
                  <a:cs typeface="Verdana" pitchFamily="34" charset="0"/>
                </a:endParaRPr>
              </a:p>
            </p:txBody>
          </p:sp>
          <p:pic>
            <p:nvPicPr>
              <p:cNvPr id="15" name="Picture 20"/>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gray">
              <a:xfrm>
                <a:off x="5240736" y="3272660"/>
                <a:ext cx="507204" cy="288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custDataLst>
      <p:tags r:id="rId1"/>
    </p:custDataLst>
    <p:extLst>
      <p:ext uri="{BB962C8B-B14F-4D97-AF65-F5344CB8AC3E}">
        <p14:creationId xmlns:p14="http://schemas.microsoft.com/office/powerpoint/2010/main" val="5244804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CCD536-4074-B448-92D5-D33F287ADC4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79766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CCD536-4074-B448-92D5-D33F287ADC48}"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17816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CCD536-4074-B448-92D5-D33F287ADC4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4790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CCD536-4074-B448-92D5-D33F287ADC48}" type="datetimeFigureOut">
              <a:rPr lang="en-US" smtClean="0"/>
              <a:t>10/23/2017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192392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CCD536-4074-B448-92D5-D33F287ADC48}"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81479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CD536-4074-B448-92D5-D33F287ADC48}"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184480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CD536-4074-B448-92D5-D33F287ADC4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27788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CCD536-4074-B448-92D5-D33F287ADC48}"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433358-8FF0-D949-B989-EA58DAC81EE5}" type="slidenum">
              <a:rPr lang="en-US" smtClean="0"/>
              <a:t>‹#›</a:t>
            </a:fld>
            <a:endParaRPr lang="en-US"/>
          </a:p>
        </p:txBody>
      </p:sp>
    </p:spTree>
    <p:extLst>
      <p:ext uri="{BB962C8B-B14F-4D97-AF65-F5344CB8AC3E}">
        <p14:creationId xmlns:p14="http://schemas.microsoft.com/office/powerpoint/2010/main" val="174377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CD536-4074-B448-92D5-D33F287ADC48}" type="datetimeFigureOut">
              <a:rPr lang="en-US" smtClean="0"/>
              <a:t>10/23/2017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33358-8FF0-D949-B989-EA58DAC81EE5}" type="slidenum">
              <a:rPr lang="en-US" smtClean="0"/>
              <a:t>‹#›</a:t>
            </a:fld>
            <a:endParaRPr lang="en-US"/>
          </a:p>
        </p:txBody>
      </p:sp>
    </p:spTree>
    <p:extLst>
      <p:ext uri="{BB962C8B-B14F-4D97-AF65-F5344CB8AC3E}">
        <p14:creationId xmlns:p14="http://schemas.microsoft.com/office/powerpoint/2010/main" val="335576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rsophiayin.com/blog/entry/kids-and-dogs-how-kids-should-and-should-not-interact-with-dogs/_"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omZt5Eu8nf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Molly@friendswithfourpaws.org" TargetMode="External"/><Relationship Id="rId2" Type="http://schemas.openxmlformats.org/officeDocument/2006/relationships/hyperlink" Target="mailto:nina@friendswithfourpaws.or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cesarsway.com/dog-training/walking/6-tips-for-mastering-the-dog-walk"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fosterdogsnyc.com/manual/" TargetMode="External"/><Relationship Id="rId2" Type="http://schemas.openxmlformats.org/officeDocument/2006/relationships/hyperlink" Target="http://fosterdogsnyc.com/" TargetMode="External"/><Relationship Id="rId1" Type="http://schemas.openxmlformats.org/officeDocument/2006/relationships/slideLayout" Target="../slideLayouts/slideLayout2.xml"/><Relationship Id="rId4" Type="http://schemas.openxmlformats.org/officeDocument/2006/relationships/hyperlink" Target="http://fosterdogsnyc.com/megans-foster-hack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371475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00025" y="3836989"/>
            <a:ext cx="9144000" cy="2387600"/>
          </a:xfrm>
        </p:spPr>
        <p:txBody>
          <a:bodyPr>
            <a:noAutofit/>
          </a:bodyPr>
          <a:lstStyle/>
          <a:p>
            <a:pPr algn="l"/>
            <a:r>
              <a:rPr lang="en-US" sz="1800" b="1" dirty="0" smtClean="0">
                <a:solidFill>
                  <a:schemeClr val="bg1"/>
                </a:solidFill>
              </a:rPr>
              <a:t>A </a:t>
            </a:r>
            <a:r>
              <a:rPr lang="en-US" sz="1800" b="1" dirty="0" smtClean="0">
                <a:solidFill>
                  <a:schemeClr val="bg1"/>
                </a:solidFill>
                <a:latin typeface="Modern No. 20" charset="0"/>
                <a:ea typeface="Modern No. 20" charset="0"/>
                <a:cs typeface="Modern No. 20" charset="0"/>
              </a:rPr>
              <a:t>POEM TO MY FOSTER DOG</a:t>
            </a:r>
            <a:r>
              <a:rPr lang="en-US" sz="1400" b="1" dirty="0">
                <a:solidFill>
                  <a:schemeClr val="bg1"/>
                </a:solidFill>
                <a:latin typeface="Modern No. 20" charset="0"/>
                <a:ea typeface="Modern No. 20" charset="0"/>
                <a:cs typeface="Modern No. 20" charset="0"/>
              </a:rPr>
              <a:t/>
            </a:r>
            <a:br>
              <a:rPr lang="en-US" sz="1400" b="1" dirty="0">
                <a:solidFill>
                  <a:schemeClr val="bg1"/>
                </a:solidFill>
                <a:latin typeface="Modern No. 20" charset="0"/>
                <a:ea typeface="Modern No. 20" charset="0"/>
                <a:cs typeface="Modern No. 20" charset="0"/>
              </a:rPr>
            </a:br>
            <a:r>
              <a:rPr lang="en-US" sz="900" b="1" dirty="0">
                <a:solidFill>
                  <a:schemeClr val="bg1"/>
                </a:solidFill>
                <a:latin typeface="Modern No. 20" charset="0"/>
                <a:ea typeface="Modern No. 20" charset="0"/>
                <a:cs typeface="Modern No. 20" charset="0"/>
              </a:rPr>
              <a:t>BY Diane </a:t>
            </a:r>
            <a:r>
              <a:rPr lang="en-US" sz="900" b="1" dirty="0" smtClean="0">
                <a:solidFill>
                  <a:schemeClr val="bg1"/>
                </a:solidFill>
                <a:latin typeface="Modern No. 20" charset="0"/>
                <a:ea typeface="Modern No. 20" charset="0"/>
                <a:cs typeface="Modern No. 20" charset="0"/>
              </a:rPr>
              <a:t>Morgan</a:t>
            </a:r>
            <a:r>
              <a:rPr lang="en-US" sz="1200" b="1" dirty="0">
                <a:solidFill>
                  <a:schemeClr val="bg1"/>
                </a:solidFill>
                <a:latin typeface="Modern No. 20" charset="0"/>
                <a:ea typeface="Modern No. 20" charset="0"/>
                <a:cs typeface="Modern No. 20" charset="0"/>
              </a:rPr>
              <a:t/>
            </a:r>
            <a:br>
              <a:rPr lang="en-US" sz="1200" b="1" dirty="0">
                <a:solidFill>
                  <a:schemeClr val="bg1"/>
                </a:solidFill>
                <a:latin typeface="Modern No. 20" charset="0"/>
                <a:ea typeface="Modern No. 20" charset="0"/>
                <a:cs typeface="Modern No. 20" charset="0"/>
              </a:rPr>
            </a:br>
            <a:r>
              <a:rPr lang="en-US" sz="1200" dirty="0">
                <a:solidFill>
                  <a:schemeClr val="bg1"/>
                </a:solidFill>
                <a:latin typeface="Modern No. 20" charset="0"/>
                <a:ea typeface="Modern No. 20" charset="0"/>
                <a:cs typeface="Modern No. 20" charset="0"/>
              </a:rPr>
              <a:t/>
            </a:r>
            <a:br>
              <a:rPr lang="en-US" sz="1200" dirty="0">
                <a:solidFill>
                  <a:schemeClr val="bg1"/>
                </a:solidFill>
                <a:latin typeface="Modern No. 20" charset="0"/>
                <a:ea typeface="Modern No. 20" charset="0"/>
                <a:cs typeface="Modern No. 20" charset="0"/>
              </a:rPr>
            </a:br>
            <a:r>
              <a:rPr lang="en-US" sz="1200" dirty="0">
                <a:solidFill>
                  <a:schemeClr val="bg1"/>
                </a:solidFill>
                <a:latin typeface="Raleway" charset="0"/>
                <a:ea typeface="Raleway" charset="0"/>
                <a:cs typeface="Raleway" charset="0"/>
              </a:rPr>
              <a:t>I am the bridge,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Between what was and what can be.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am the pathway to a new life.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am made of mush,</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Because my heart melted when I saw you,</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Matted and sore, limping, depressed</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Lonely, unwanted, afraid to love.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For one little time you are mine.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will feed you with my own hand.</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will love you with my whole heart.</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will make you whole.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am made of steel.</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Because when the time comes, </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When you are well, and sleek,</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when your eyes shine,</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And your tail wags with joy</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Then comes the hard part.</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I will let you go-not without a tear,</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But without a regret.</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For you are safe forever--</a:t>
            </a:r>
            <a:br>
              <a:rPr lang="en-US" sz="1200" dirty="0">
                <a:solidFill>
                  <a:schemeClr val="bg1"/>
                </a:solidFill>
                <a:latin typeface="Raleway" charset="0"/>
                <a:ea typeface="Raleway" charset="0"/>
                <a:cs typeface="Raleway" charset="0"/>
              </a:rPr>
            </a:br>
            <a:r>
              <a:rPr lang="en-US" sz="1200" dirty="0">
                <a:solidFill>
                  <a:schemeClr val="bg1"/>
                </a:solidFill>
                <a:latin typeface="Raleway" charset="0"/>
                <a:ea typeface="Raleway" charset="0"/>
                <a:cs typeface="Raleway" charset="0"/>
              </a:rPr>
              <a:t>A new dog needs me now</a:t>
            </a:r>
            <a:r>
              <a:rPr lang="en-US" sz="1200" dirty="0">
                <a:latin typeface="Raleway" charset="0"/>
                <a:ea typeface="Raleway" charset="0"/>
                <a:cs typeface="Raleway" charset="0"/>
              </a:rPr>
              <a:t>.</a:t>
            </a:r>
          </a:p>
        </p:txBody>
      </p:sp>
      <p:sp>
        <p:nvSpPr>
          <p:cNvPr id="8" name="TextBox 7"/>
          <p:cNvSpPr txBox="1"/>
          <p:nvPr/>
        </p:nvSpPr>
        <p:spPr>
          <a:xfrm>
            <a:off x="4014787" y="2695746"/>
            <a:ext cx="8586788" cy="1015663"/>
          </a:xfrm>
          <a:prstGeom prst="rect">
            <a:avLst/>
          </a:prstGeom>
          <a:noFill/>
        </p:spPr>
        <p:txBody>
          <a:bodyPr wrap="square" rtlCol="0">
            <a:spAutoFit/>
          </a:bodyPr>
          <a:lstStyle/>
          <a:p>
            <a:r>
              <a:rPr lang="en-US" sz="6000" smtClean="0">
                <a:latin typeface="Modern No. 20" charset="0"/>
                <a:ea typeface="Modern No. 20" charset="0"/>
                <a:cs typeface="Modern No. 20" charset="0"/>
              </a:rPr>
              <a:t>2017 FOSTER </a:t>
            </a:r>
            <a:r>
              <a:rPr lang="en-US" sz="6000" dirty="0" smtClean="0">
                <a:latin typeface="Modern No. 20" charset="0"/>
                <a:ea typeface="Modern No. 20" charset="0"/>
                <a:cs typeface="Modern No. 20" charset="0"/>
              </a:rPr>
              <a:t>PACKET </a:t>
            </a:r>
            <a:endParaRPr lang="en-US" sz="6000" dirty="0">
              <a:latin typeface="Modern No. 20" charset="0"/>
              <a:ea typeface="Modern No. 20" charset="0"/>
              <a:cs typeface="Modern No. 20" charset="0"/>
            </a:endParaRPr>
          </a:p>
        </p:txBody>
      </p:sp>
      <p:pic>
        <p:nvPicPr>
          <p:cNvPr id="10" name="Picture 9"/>
          <p:cNvPicPr>
            <a:picLocks noChangeAspect="1"/>
          </p:cNvPicPr>
          <p:nvPr/>
        </p:nvPicPr>
        <p:blipFill>
          <a:blip r:embed="rId2"/>
          <a:stretch>
            <a:fillRect/>
          </a:stretch>
        </p:blipFill>
        <p:spPr>
          <a:xfrm>
            <a:off x="9115424" y="5161760"/>
            <a:ext cx="2900361" cy="1450181"/>
          </a:xfrm>
          <a:prstGeom prst="rect">
            <a:avLst/>
          </a:prstGeom>
        </p:spPr>
      </p:pic>
    </p:spTree>
    <p:extLst>
      <p:ext uri="{BB962C8B-B14F-4D97-AF65-F5344CB8AC3E}">
        <p14:creationId xmlns:p14="http://schemas.microsoft.com/office/powerpoint/2010/main" val="38834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76" y="236336"/>
            <a:ext cx="11591523" cy="1325563"/>
          </a:xfrm>
        </p:spPr>
        <p:txBody>
          <a:bodyPr>
            <a:normAutofit/>
          </a:bodyPr>
          <a:lstStyle/>
          <a:p>
            <a:r>
              <a:rPr lang="en-US" sz="4000" dirty="0" smtClean="0">
                <a:latin typeface="Modern No. 20" charset="0"/>
                <a:ea typeface="Modern No. 20" charset="0"/>
                <a:cs typeface="Modern No. 20" charset="0"/>
              </a:rPr>
              <a:t>KEEPING YOUR DOG SAFE: INSIDE THE HOME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426077" y="1457396"/>
            <a:ext cx="10515600" cy="4351338"/>
          </a:xfrm>
        </p:spPr>
        <p:txBody>
          <a:bodyPr>
            <a:normAutofit fontScale="92500" lnSpcReduction="10000"/>
          </a:bodyPr>
          <a:lstStyle/>
          <a:p>
            <a:pPr>
              <a:buFont typeface="Wingdings" charset="2"/>
              <a:buChar char="§"/>
            </a:pPr>
            <a:endParaRPr lang="en-US" dirty="0" smtClean="0">
              <a:effectLst/>
              <a:latin typeface="Raleway" charset="0"/>
              <a:ea typeface="Raleway" charset="0"/>
              <a:cs typeface="Raleway" charset="0"/>
            </a:endParaRPr>
          </a:p>
          <a:p>
            <a:pPr>
              <a:buFont typeface="Wingdings" charset="2"/>
              <a:buChar char="§"/>
            </a:pPr>
            <a:r>
              <a:rPr lang="en-US" sz="1700" dirty="0" smtClean="0">
                <a:latin typeface="Raleway" charset="0"/>
                <a:ea typeface="Raleway" charset="0"/>
                <a:cs typeface="Raleway" charset="0"/>
              </a:rPr>
              <a:t>Do </a:t>
            </a:r>
            <a:r>
              <a:rPr lang="en-US" sz="1700" u="sng" dirty="0" smtClean="0">
                <a:latin typeface="Raleway" charset="0"/>
                <a:ea typeface="Raleway" charset="0"/>
                <a:cs typeface="Raleway" charset="0"/>
              </a:rPr>
              <a:t>not</a:t>
            </a:r>
            <a:r>
              <a:rPr lang="en-US" sz="1700" dirty="0" smtClean="0">
                <a:latin typeface="Raleway" charset="0"/>
                <a:ea typeface="Raleway" charset="0"/>
                <a:cs typeface="Raleway" charset="0"/>
              </a:rPr>
              <a:t> leave your dog unattended in your home. He/she should remain within your line of sight.</a:t>
            </a:r>
          </a:p>
          <a:p>
            <a:pPr>
              <a:buFont typeface="Wingdings" charset="2"/>
              <a:buChar char="§"/>
            </a:pPr>
            <a:r>
              <a:rPr lang="en-US" sz="1700" dirty="0" smtClean="0">
                <a:latin typeface="Raleway" charset="0"/>
                <a:ea typeface="Raleway" charset="0"/>
                <a:cs typeface="Raleway" charset="0"/>
              </a:rPr>
              <a:t> His/her crate should be in the same room as you at all times with the door open so your dog can go to his “safe” place if he wishes. </a:t>
            </a:r>
          </a:p>
          <a:p>
            <a:pPr>
              <a:buFont typeface="Wingdings" charset="2"/>
              <a:buChar char="§"/>
            </a:pPr>
            <a:r>
              <a:rPr lang="en-US" sz="1700" dirty="0" smtClean="0">
                <a:effectLst/>
                <a:latin typeface="Raleway" charset="0"/>
                <a:ea typeface="Raleway" charset="0"/>
                <a:cs typeface="Raleway" charset="0"/>
              </a:rPr>
              <a:t>When you leave please make sure your dog stays in a confined area with no hazardous chemicals, exposed wires, etc. </a:t>
            </a:r>
            <a:r>
              <a:rPr lang="en-US" sz="1700" b="1" dirty="0" smtClean="0">
                <a:effectLst/>
                <a:latin typeface="Raleway" charset="0"/>
                <a:ea typeface="Raleway" charset="0"/>
                <a:cs typeface="Raleway" charset="0"/>
              </a:rPr>
              <a:t>We strongly recommend leaving your dog in a crate when you are not home. </a:t>
            </a:r>
          </a:p>
          <a:p>
            <a:pPr>
              <a:buFont typeface="Wingdings" charset="2"/>
              <a:buChar char="§"/>
            </a:pPr>
            <a:r>
              <a:rPr lang="en-US" sz="1700" dirty="0" smtClean="0">
                <a:latin typeface="Raleway" charset="0"/>
                <a:ea typeface="Raleway" charset="0"/>
                <a:cs typeface="Raleway" charset="0"/>
              </a:rPr>
              <a:t>Do not leave your foster dog alone with your other pets. No matter how well they appear to get along unsupervised pets can lead to tragedies. </a:t>
            </a:r>
          </a:p>
          <a:p>
            <a:pPr>
              <a:buFont typeface="Wingdings" charset="2"/>
              <a:buChar char="§"/>
            </a:pPr>
            <a:r>
              <a:rPr lang="en-US" sz="1700" dirty="0" smtClean="0">
                <a:effectLst/>
                <a:latin typeface="Raleway" charset="0"/>
                <a:ea typeface="Raleway" charset="0"/>
                <a:cs typeface="Raleway" charset="0"/>
              </a:rPr>
              <a:t>Watch resources carefully the first few days especially </a:t>
            </a:r>
            <a:r>
              <a:rPr lang="mr-IN" sz="1700" dirty="0" smtClean="0">
                <a:effectLst/>
                <a:latin typeface="Raleway" charset="0"/>
                <a:ea typeface="Raleway" charset="0"/>
                <a:cs typeface="Raleway" charset="0"/>
              </a:rPr>
              <a:t>–</a:t>
            </a:r>
            <a:r>
              <a:rPr lang="en-US" sz="1700" dirty="0" smtClean="0">
                <a:effectLst/>
                <a:latin typeface="Raleway" charset="0"/>
                <a:ea typeface="Raleway" charset="0"/>
                <a:cs typeface="Raleway" charset="0"/>
              </a:rPr>
              <a:t> observe how your new dog behaves around water, food, toys, chews, etc. Make sure you supervise all play and interactions carefully especially in the first few days. </a:t>
            </a:r>
          </a:p>
          <a:p>
            <a:pPr>
              <a:buFont typeface="Wingdings" charset="2"/>
              <a:buChar char="§"/>
            </a:pPr>
            <a:r>
              <a:rPr lang="en-US" sz="1700" dirty="0" smtClean="0">
                <a:latin typeface="Raleway" charset="0"/>
                <a:ea typeface="Raleway" charset="0"/>
                <a:cs typeface="Raleway" charset="0"/>
              </a:rPr>
              <a:t>Many of our fosters have children. Children and dogs are meant to be together. That being said children need to be respectful of dogs </a:t>
            </a:r>
            <a:r>
              <a:rPr lang="mr-IN" sz="1700" dirty="0" smtClean="0">
                <a:latin typeface="Raleway" charset="0"/>
                <a:ea typeface="Raleway" charset="0"/>
                <a:cs typeface="Raleway" charset="0"/>
              </a:rPr>
              <a:t>–</a:t>
            </a:r>
            <a:r>
              <a:rPr lang="en-US" sz="1700" dirty="0" smtClean="0">
                <a:latin typeface="Raleway" charset="0"/>
                <a:ea typeface="Raleway" charset="0"/>
                <a:cs typeface="Raleway" charset="0"/>
              </a:rPr>
              <a:t> they are NOT toys. Supervise your child’s behavior and remember even if it is your child’s bad behavior, the dog will ultimately be blamed. Please do not leave your children unattended and make sure they have good dog manners. (For more on this read this great article </a:t>
            </a:r>
            <a:r>
              <a:rPr lang="mr-IN" sz="1700" dirty="0" smtClean="0">
                <a:latin typeface="Raleway" charset="0"/>
                <a:ea typeface="Raleway" charset="0"/>
                <a:cs typeface="Raleway" charset="0"/>
                <a:hlinkClick r:id="rId3"/>
              </a:rPr>
              <a:t>–</a:t>
            </a:r>
            <a:r>
              <a:rPr lang="en-US" sz="1700" dirty="0" smtClean="0">
                <a:latin typeface="Raleway" charset="0"/>
                <a:ea typeface="Raleway" charset="0"/>
                <a:cs typeface="Raleway" charset="0"/>
              </a:rPr>
              <a:t> (</a:t>
            </a:r>
            <a:r>
              <a:rPr lang="en-US" sz="1700" dirty="0" smtClean="0">
                <a:latin typeface="Raleway" charset="0"/>
                <a:ea typeface="Raleway" charset="0"/>
                <a:cs typeface="Raleway" charset="0"/>
                <a:hlinkClick r:id="rId3"/>
              </a:rPr>
              <a:t>https://drsophiayin.com/blog/entry/kids-and-dogs-how-kids-should-and-should-not-interact-with-dogs/_</a:t>
            </a:r>
            <a:r>
              <a:rPr lang="en-US" sz="1700" dirty="0" smtClean="0">
                <a:latin typeface="Raleway" charset="0"/>
                <a:ea typeface="Raleway" charset="0"/>
                <a:cs typeface="Raleway" charset="0"/>
              </a:rPr>
              <a:t> </a:t>
            </a:r>
            <a:endParaRPr lang="en-US" sz="1700" dirty="0" smtClean="0">
              <a:effectLst/>
              <a:latin typeface="Raleway" charset="0"/>
              <a:ea typeface="Raleway" charset="0"/>
              <a:cs typeface="Raleway" charset="0"/>
            </a:endParaRPr>
          </a:p>
        </p:txBody>
      </p:sp>
    </p:spTree>
    <p:extLst>
      <p:ext uri="{BB962C8B-B14F-4D97-AF65-F5344CB8AC3E}">
        <p14:creationId xmlns:p14="http://schemas.microsoft.com/office/powerpoint/2010/main" val="294344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377" y="236336"/>
            <a:ext cx="11577236" cy="1325563"/>
          </a:xfrm>
        </p:spPr>
        <p:txBody>
          <a:bodyPr>
            <a:normAutofit/>
          </a:bodyPr>
          <a:lstStyle/>
          <a:p>
            <a:r>
              <a:rPr lang="en-US" sz="4000" dirty="0" smtClean="0">
                <a:latin typeface="Modern No. 20" charset="0"/>
                <a:ea typeface="Modern No. 20" charset="0"/>
                <a:cs typeface="Modern No. 20" charset="0"/>
              </a:rPr>
              <a:t>KEEPING YOUR DOG SAFE: INSIDE THE HOME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181377" y="1170421"/>
            <a:ext cx="11471736" cy="4973204"/>
          </a:xfrm>
        </p:spPr>
        <p:txBody>
          <a:bodyPr>
            <a:noAutofit/>
          </a:bodyPr>
          <a:lstStyle/>
          <a:p>
            <a:pPr marL="0" indent="0">
              <a:buNone/>
            </a:pPr>
            <a:endParaRPr lang="en-US" sz="1600" dirty="0" smtClean="0">
              <a:effectLst/>
              <a:latin typeface="Raleway" charset="0"/>
              <a:ea typeface="Raleway" charset="0"/>
              <a:cs typeface="Raleway" charset="0"/>
            </a:endParaRPr>
          </a:p>
          <a:p>
            <a:pPr marL="0" indent="0">
              <a:lnSpc>
                <a:spcPct val="100000"/>
              </a:lnSpc>
              <a:buNone/>
            </a:pPr>
            <a:r>
              <a:rPr lang="en-US" sz="1600" dirty="0" smtClean="0">
                <a:latin typeface="Raleway" charset="0"/>
                <a:ea typeface="Raleway" charset="0"/>
                <a:cs typeface="Raleway" charset="0"/>
              </a:rPr>
              <a:t>Many dogs will come to us sick, dehydrated, stressed, and/or older. Some common (and no reason to panic) symptoms include: </a:t>
            </a:r>
          </a:p>
          <a:p>
            <a:pPr marL="0" indent="0">
              <a:lnSpc>
                <a:spcPct val="100000"/>
              </a:lnSpc>
              <a:buNone/>
            </a:pPr>
            <a:endParaRPr lang="en-US" sz="1600" dirty="0" smtClean="0">
              <a:latin typeface="Raleway" charset="0"/>
              <a:ea typeface="Raleway" charset="0"/>
              <a:cs typeface="Raleway" charset="0"/>
            </a:endParaRPr>
          </a:p>
          <a:p>
            <a:pPr lvl="1">
              <a:lnSpc>
                <a:spcPct val="100000"/>
              </a:lnSpc>
              <a:buFont typeface="Wingdings" charset="2"/>
              <a:buChar char="q"/>
            </a:pPr>
            <a:r>
              <a:rPr lang="en-US" sz="1600" dirty="0" smtClean="0">
                <a:latin typeface="Raleway" charset="0"/>
                <a:ea typeface="Raleway" charset="0"/>
                <a:cs typeface="Raleway" charset="0"/>
              </a:rPr>
              <a:t>Diarrhea (</a:t>
            </a:r>
            <a:r>
              <a:rPr lang="en-US" sz="1600" i="1" dirty="0" smtClean="0">
                <a:latin typeface="Raleway" charset="0"/>
                <a:ea typeface="Raleway" charset="0"/>
                <a:cs typeface="Raleway" charset="0"/>
              </a:rPr>
              <a:t>you can replace regular food with white rice and a little chicken broth if your dog’s stomach is upset) </a:t>
            </a:r>
          </a:p>
          <a:p>
            <a:pPr lvl="1">
              <a:lnSpc>
                <a:spcPct val="100000"/>
              </a:lnSpc>
              <a:buFont typeface="Wingdings" charset="2"/>
              <a:buChar char="q"/>
            </a:pPr>
            <a:r>
              <a:rPr lang="en-US" sz="1600" dirty="0" smtClean="0">
                <a:latin typeface="Raleway" charset="0"/>
                <a:ea typeface="Raleway" charset="0"/>
                <a:cs typeface="Raleway" charset="0"/>
              </a:rPr>
              <a:t>Loss of Appetite </a:t>
            </a:r>
          </a:p>
          <a:p>
            <a:pPr lvl="1">
              <a:lnSpc>
                <a:spcPct val="100000"/>
              </a:lnSpc>
              <a:buFont typeface="Wingdings" charset="2"/>
              <a:buChar char="q"/>
            </a:pPr>
            <a:r>
              <a:rPr lang="en-US" sz="1600" dirty="0" smtClean="0">
                <a:latin typeface="Raleway" charset="0"/>
                <a:ea typeface="Raleway" charset="0"/>
                <a:cs typeface="Raleway" charset="0"/>
              </a:rPr>
              <a:t>Vomits (</a:t>
            </a:r>
            <a:r>
              <a:rPr lang="en-US" sz="1600" i="1" dirty="0" smtClean="0">
                <a:latin typeface="Raleway" charset="0"/>
                <a:ea typeface="Raleway" charset="0"/>
                <a:cs typeface="Raleway" charset="0"/>
              </a:rPr>
              <a:t>stress, eating grass, new foods, etc. all can cause a dog to vomit) </a:t>
            </a:r>
            <a:endParaRPr lang="en-US" sz="1600" dirty="0" smtClean="0">
              <a:latin typeface="Raleway" charset="0"/>
              <a:ea typeface="Raleway" charset="0"/>
              <a:cs typeface="Raleway" charset="0"/>
            </a:endParaRPr>
          </a:p>
          <a:p>
            <a:pPr lvl="1">
              <a:lnSpc>
                <a:spcPct val="100000"/>
              </a:lnSpc>
              <a:buFont typeface="Wingdings" charset="2"/>
              <a:buChar char="q"/>
            </a:pPr>
            <a:r>
              <a:rPr lang="en-US" sz="1600" dirty="0" smtClean="0">
                <a:latin typeface="Raleway" charset="0"/>
                <a:ea typeface="Raleway" charset="0"/>
                <a:cs typeface="Raleway" charset="0"/>
              </a:rPr>
              <a:t>Not peeing or pooping (sometimes stress can cause dogs not to want to eat or drink or even have to go to the bathroom. Under 48 hours of this behavior is fine and of no concern) </a:t>
            </a:r>
          </a:p>
          <a:p>
            <a:pPr lvl="1">
              <a:lnSpc>
                <a:spcPct val="100000"/>
              </a:lnSpc>
              <a:buFont typeface="Wingdings" charset="2"/>
              <a:buChar char="q"/>
            </a:pPr>
            <a:r>
              <a:rPr lang="en-US" sz="1600" dirty="0" smtClean="0">
                <a:effectLst/>
                <a:latin typeface="Raleway" charset="0"/>
                <a:ea typeface="Raleway" charset="0"/>
                <a:cs typeface="Raleway" charset="0"/>
              </a:rPr>
              <a:t>Coughing (If a dog has kennel cough he will come to you with medications to ensure he is not contagious) </a:t>
            </a:r>
          </a:p>
          <a:p>
            <a:pPr lvl="1">
              <a:lnSpc>
                <a:spcPct val="100000"/>
              </a:lnSpc>
              <a:buFont typeface="Wingdings" charset="2"/>
              <a:buChar char="q"/>
            </a:pPr>
            <a:r>
              <a:rPr lang="en-US" sz="1600" dirty="0" smtClean="0">
                <a:latin typeface="Raleway" charset="0"/>
                <a:ea typeface="Raleway" charset="0"/>
                <a:cs typeface="Raleway" charset="0"/>
              </a:rPr>
              <a:t>An incision and/or little blue line on his belly (this is a tattoo to mark the dog has been fixed) </a:t>
            </a:r>
            <a:r>
              <a:rPr lang="en-US" sz="1600" dirty="0" smtClean="0"/>
              <a:t> </a:t>
            </a:r>
          </a:p>
          <a:p>
            <a:pPr lvl="1">
              <a:lnSpc>
                <a:spcPct val="100000"/>
              </a:lnSpc>
              <a:buFont typeface="Wingdings" charset="2"/>
              <a:buChar char="q"/>
            </a:pPr>
            <a:r>
              <a:rPr lang="en-US" sz="1600" dirty="0" smtClean="0">
                <a:latin typeface="Raleway" charset="0"/>
                <a:ea typeface="Raleway" charset="0"/>
                <a:cs typeface="Raleway" charset="0"/>
              </a:rPr>
              <a:t>Has fleas </a:t>
            </a:r>
            <a:r>
              <a:rPr lang="en-US" sz="1600" b="1" dirty="0" smtClean="0">
                <a:latin typeface="Raleway" charset="0"/>
                <a:ea typeface="Raleway" charset="0"/>
                <a:cs typeface="Raleway" charset="0"/>
              </a:rPr>
              <a:t>-  </a:t>
            </a:r>
            <a:r>
              <a:rPr lang="en-US" sz="1600" dirty="0" smtClean="0">
                <a:latin typeface="Raleway" charset="0"/>
                <a:ea typeface="Raleway" charset="0"/>
                <a:cs typeface="Raleway" charset="0"/>
              </a:rPr>
              <a:t>If your dog has fleas (notify us first) or is in need of a bath, please mix: Dr. </a:t>
            </a:r>
            <a:r>
              <a:rPr lang="en-US" sz="1600" dirty="0" err="1" smtClean="0">
                <a:latin typeface="Raleway" charset="0"/>
                <a:ea typeface="Raleway" charset="0"/>
                <a:cs typeface="Raleway" charset="0"/>
              </a:rPr>
              <a:t>Bronner’s</a:t>
            </a:r>
            <a:r>
              <a:rPr lang="en-US" sz="1600" dirty="0" smtClean="0">
                <a:latin typeface="Raleway" charset="0"/>
                <a:ea typeface="Raleway" charset="0"/>
                <a:cs typeface="Raleway" charset="0"/>
              </a:rPr>
              <a:t> liquid soap (almond or no scent), apple cinder vinegar, and a pinch of baking soda.</a:t>
            </a:r>
          </a:p>
        </p:txBody>
      </p:sp>
    </p:spTree>
    <p:extLst>
      <p:ext uri="{BB962C8B-B14F-4D97-AF65-F5344CB8AC3E}">
        <p14:creationId xmlns:p14="http://schemas.microsoft.com/office/powerpoint/2010/main" val="205091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994" y="1456599"/>
            <a:ext cx="12020006" cy="4351338"/>
          </a:xfrm>
        </p:spPr>
        <p:txBody>
          <a:bodyPr>
            <a:noAutofit/>
          </a:bodyPr>
          <a:lstStyle/>
          <a:p>
            <a:pPr marL="0" lvl="0" indent="0">
              <a:lnSpc>
                <a:spcPct val="100000"/>
              </a:lnSpc>
              <a:spcBef>
                <a:spcPts val="0"/>
              </a:spcBef>
              <a:buNone/>
            </a:pPr>
            <a:r>
              <a:rPr lang="en-US" sz="1600" dirty="0" smtClean="0">
                <a:effectLst/>
                <a:latin typeface="Raleway" charset="0"/>
                <a:ea typeface="Raleway" charset="0"/>
                <a:cs typeface="Raleway" charset="0"/>
              </a:rPr>
              <a:t>If you have an emergency please your case manager with the </a:t>
            </a:r>
            <a:r>
              <a:rPr lang="en-US" sz="1600" dirty="0" smtClean="0">
                <a:latin typeface="Raleway" charset="0"/>
                <a:ea typeface="Raleway" charset="0"/>
                <a:cs typeface="Raleway" charset="0"/>
              </a:rPr>
              <a:t>w</a:t>
            </a:r>
            <a:r>
              <a:rPr lang="en-US" sz="1600" dirty="0" smtClean="0">
                <a:effectLst/>
                <a:latin typeface="Raleway" charset="0"/>
                <a:ea typeface="Raleway" charset="0"/>
                <a:cs typeface="Raleway" charset="0"/>
              </a:rPr>
              <a:t>ord EMERGENCY and the DOG’S NAME. </a:t>
            </a:r>
          </a:p>
          <a:p>
            <a:pPr marL="0" lvl="0" indent="0">
              <a:lnSpc>
                <a:spcPct val="100000"/>
              </a:lnSpc>
              <a:spcBef>
                <a:spcPts val="0"/>
              </a:spcBef>
              <a:buNone/>
            </a:pPr>
            <a:endParaRPr lang="en-US" sz="1600" dirty="0" smtClean="0">
              <a:latin typeface="Raleway" charset="0"/>
              <a:ea typeface="Raleway" charset="0"/>
              <a:cs typeface="Raleway" charset="0"/>
            </a:endParaRPr>
          </a:p>
          <a:p>
            <a:pPr marL="0" lvl="0" indent="0">
              <a:lnSpc>
                <a:spcPct val="100000"/>
              </a:lnSpc>
              <a:spcBef>
                <a:spcPts val="0"/>
              </a:spcBef>
              <a:buNone/>
            </a:pPr>
            <a:r>
              <a:rPr lang="en-US" sz="1600" dirty="0" smtClean="0">
                <a:latin typeface="Raleway" charset="0"/>
                <a:ea typeface="Raleway" charset="0"/>
                <a:cs typeface="Raleway" charset="0"/>
              </a:rPr>
              <a:t>You will need to contact us immediately if your dog: </a:t>
            </a:r>
          </a:p>
          <a:p>
            <a:pPr lvl="0">
              <a:lnSpc>
                <a:spcPct val="100000"/>
              </a:lnSpc>
              <a:spcBef>
                <a:spcPts val="0"/>
              </a:spcBef>
              <a:buFont typeface="Arial" charset="0"/>
              <a:buChar char="•"/>
            </a:pPr>
            <a:endParaRPr lang="en-US" sz="1400" dirty="0" smtClean="0">
              <a:latin typeface="Raleway" charset="0"/>
              <a:ea typeface="Raleway" charset="0"/>
              <a:cs typeface="Raleway" charset="0"/>
            </a:endParaRPr>
          </a:p>
          <a:p>
            <a:pPr lvl="0">
              <a:lnSpc>
                <a:spcPct val="170000"/>
              </a:lnSpc>
              <a:spcBef>
                <a:spcPts val="0"/>
              </a:spcBef>
              <a:buFont typeface="Wingdings" charset="2"/>
              <a:buChar char="q"/>
            </a:pPr>
            <a:r>
              <a:rPr lang="en-US" sz="1600" dirty="0" smtClean="0">
                <a:latin typeface="Raleway" charset="0"/>
                <a:ea typeface="Raleway" charset="0"/>
                <a:cs typeface="Raleway" charset="0"/>
              </a:rPr>
              <a:t>Begins to vomit excessively (</a:t>
            </a:r>
            <a:r>
              <a:rPr lang="en-US" sz="1600" i="1" dirty="0" smtClean="0">
                <a:latin typeface="Raleway" charset="0"/>
                <a:ea typeface="Raleway" charset="0"/>
                <a:cs typeface="Raleway" charset="0"/>
              </a:rPr>
              <a:t>more than three times in one hour) </a:t>
            </a:r>
          </a:p>
          <a:p>
            <a:pPr lvl="0">
              <a:lnSpc>
                <a:spcPct val="170000"/>
              </a:lnSpc>
              <a:spcBef>
                <a:spcPts val="0"/>
              </a:spcBef>
              <a:buFont typeface="Wingdings" charset="2"/>
              <a:buChar char="q"/>
            </a:pPr>
            <a:r>
              <a:rPr lang="en-US" sz="1600" dirty="0" smtClean="0">
                <a:latin typeface="Raleway" charset="0"/>
                <a:ea typeface="Raleway" charset="0"/>
                <a:cs typeface="Raleway" charset="0"/>
              </a:rPr>
              <a:t>Appears to be lethargic or not conscious (eyes glazed over or not focusing) </a:t>
            </a:r>
          </a:p>
          <a:p>
            <a:pPr lvl="0">
              <a:lnSpc>
                <a:spcPct val="170000"/>
              </a:lnSpc>
              <a:spcBef>
                <a:spcPts val="0"/>
              </a:spcBef>
              <a:buFont typeface="Wingdings" charset="2"/>
              <a:buChar char="q"/>
            </a:pPr>
            <a:r>
              <a:rPr lang="en-US" sz="1600" dirty="0" smtClean="0">
                <a:latin typeface="Raleway" charset="0"/>
                <a:ea typeface="Raleway" charset="0"/>
                <a:cs typeface="Raleway" charset="0"/>
              </a:rPr>
              <a:t>Has bloody or black tar stools (more than just a little red blood as they may be caused by straining) </a:t>
            </a:r>
          </a:p>
          <a:p>
            <a:pPr lvl="0">
              <a:lnSpc>
                <a:spcPct val="170000"/>
              </a:lnSpc>
              <a:spcBef>
                <a:spcPts val="0"/>
              </a:spcBef>
              <a:buFont typeface="Wingdings" charset="2"/>
              <a:buChar char="q"/>
            </a:pPr>
            <a:r>
              <a:rPr lang="en-US" sz="1600" dirty="0" smtClean="0">
                <a:latin typeface="Raleway" charset="0"/>
                <a:ea typeface="Raleway" charset="0"/>
                <a:cs typeface="Raleway" charset="0"/>
              </a:rPr>
              <a:t>Begins to get heavily winded or struggling to breath after very minimal activity</a:t>
            </a:r>
          </a:p>
          <a:p>
            <a:pPr lvl="0">
              <a:lnSpc>
                <a:spcPct val="170000"/>
              </a:lnSpc>
              <a:spcBef>
                <a:spcPts val="0"/>
              </a:spcBef>
              <a:buFont typeface="Wingdings" charset="2"/>
              <a:buChar char="q"/>
            </a:pPr>
            <a:r>
              <a:rPr lang="en-US" sz="1600" dirty="0" smtClean="0">
                <a:latin typeface="Raleway" charset="0"/>
                <a:ea typeface="Raleway" charset="0"/>
                <a:cs typeface="Raleway" charset="0"/>
              </a:rPr>
              <a:t>Foaming at the mouth </a:t>
            </a:r>
          </a:p>
          <a:p>
            <a:pPr lvl="0">
              <a:lnSpc>
                <a:spcPct val="170000"/>
              </a:lnSpc>
              <a:spcBef>
                <a:spcPts val="0"/>
              </a:spcBef>
              <a:buFont typeface="Wingdings" charset="2"/>
              <a:buChar char="q"/>
            </a:pPr>
            <a:r>
              <a:rPr lang="en-US" sz="1600" dirty="0" smtClean="0">
                <a:latin typeface="Raleway" charset="0"/>
                <a:ea typeface="Raleway" charset="0"/>
                <a:cs typeface="Raleway" charset="0"/>
              </a:rPr>
              <a:t>Is attacked by another dog</a:t>
            </a:r>
          </a:p>
          <a:p>
            <a:pPr lvl="0">
              <a:lnSpc>
                <a:spcPct val="170000"/>
              </a:lnSpc>
              <a:spcBef>
                <a:spcPts val="0"/>
              </a:spcBef>
              <a:buFont typeface="Wingdings" charset="2"/>
              <a:buChar char="q"/>
            </a:pPr>
            <a:r>
              <a:rPr lang="en-US" sz="1600" dirty="0" smtClean="0">
                <a:latin typeface="Raleway" charset="0"/>
                <a:ea typeface="Raleway" charset="0"/>
                <a:cs typeface="Raleway" charset="0"/>
              </a:rPr>
              <a:t>Can not seem to stop coughing </a:t>
            </a:r>
          </a:p>
          <a:p>
            <a:pPr lvl="0">
              <a:lnSpc>
                <a:spcPct val="170000"/>
              </a:lnSpc>
              <a:spcBef>
                <a:spcPts val="0"/>
              </a:spcBef>
              <a:buFont typeface="Wingdings" charset="2"/>
              <a:buChar char="q"/>
            </a:pPr>
            <a:r>
              <a:rPr lang="en-US" sz="1600" dirty="0" smtClean="0">
                <a:latin typeface="Raleway" charset="0"/>
                <a:ea typeface="Raleway" charset="0"/>
                <a:cs typeface="Raleway" charset="0"/>
              </a:rPr>
              <a:t>Begins to walk in to walls, experience loss of vision or seizure </a:t>
            </a:r>
          </a:p>
          <a:p>
            <a:pPr lvl="0">
              <a:lnSpc>
                <a:spcPct val="170000"/>
              </a:lnSpc>
              <a:spcBef>
                <a:spcPts val="0"/>
              </a:spcBef>
              <a:buFont typeface="Wingdings" charset="2"/>
              <a:buChar char="q"/>
            </a:pPr>
            <a:r>
              <a:rPr lang="en-US" sz="1600" dirty="0" smtClean="0">
                <a:latin typeface="Raleway" charset="0"/>
                <a:ea typeface="Raleway" charset="0"/>
                <a:cs typeface="Raleway" charset="0"/>
              </a:rPr>
              <a:t>Has not peed or pooped in more than 24 hours </a:t>
            </a:r>
          </a:p>
          <a:p>
            <a:pPr lvl="0">
              <a:lnSpc>
                <a:spcPct val="170000"/>
              </a:lnSpc>
              <a:spcBef>
                <a:spcPts val="0"/>
              </a:spcBef>
              <a:buFont typeface="Wingdings" charset="2"/>
              <a:buChar char="q"/>
            </a:pPr>
            <a:r>
              <a:rPr lang="en-US" sz="1600" dirty="0" smtClean="0">
                <a:latin typeface="Raleway" charset="0"/>
                <a:ea typeface="Raleway" charset="0"/>
                <a:cs typeface="Raleway" charset="0"/>
              </a:rPr>
              <a:t>Is injured/bleeding/hurt </a:t>
            </a:r>
          </a:p>
          <a:p>
            <a:pPr marL="0" indent="0">
              <a:lnSpc>
                <a:spcPct val="170000"/>
              </a:lnSpc>
              <a:spcBef>
                <a:spcPts val="0"/>
              </a:spcBef>
              <a:buNone/>
            </a:pPr>
            <a:r>
              <a:rPr lang="en-US" sz="1600" dirty="0" smtClean="0">
                <a:latin typeface="Raleway" charset="0"/>
                <a:ea typeface="Raleway" charset="0"/>
                <a:cs typeface="Raleway" charset="0"/>
              </a:rPr>
              <a:t> </a:t>
            </a:r>
          </a:p>
          <a:p>
            <a:pPr lvl="0">
              <a:lnSpc>
                <a:spcPct val="100000"/>
              </a:lnSpc>
              <a:spcBef>
                <a:spcPts val="0"/>
              </a:spcBef>
              <a:buFont typeface="Arial" charset="0"/>
              <a:buChar char="•"/>
            </a:pPr>
            <a:endParaRPr lang="en-US" sz="1400" dirty="0">
              <a:latin typeface="Raleway" charset="0"/>
              <a:ea typeface="Raleway" charset="0"/>
              <a:cs typeface="Raleway" charset="0"/>
            </a:endParaRPr>
          </a:p>
          <a:p>
            <a:pPr lvl="0">
              <a:lnSpc>
                <a:spcPct val="100000"/>
              </a:lnSpc>
              <a:spcBef>
                <a:spcPts val="0"/>
              </a:spcBef>
              <a:buFont typeface="Arial" charset="0"/>
              <a:buChar char="•"/>
            </a:pPr>
            <a:endParaRPr lang="en-US" sz="1400" dirty="0">
              <a:latin typeface="Raleway" charset="0"/>
              <a:ea typeface="Raleway" charset="0"/>
              <a:cs typeface="Raleway" charset="0"/>
            </a:endParaRPr>
          </a:p>
          <a:p>
            <a:pPr lvl="0">
              <a:lnSpc>
                <a:spcPct val="100000"/>
              </a:lnSpc>
              <a:spcBef>
                <a:spcPts val="0"/>
              </a:spcBef>
              <a:buFont typeface="Arial" charset="0"/>
              <a:buChar char="•"/>
            </a:pPr>
            <a:endParaRPr lang="en-US" sz="1400" dirty="0" smtClean="0">
              <a:latin typeface="Raleway" charset="0"/>
              <a:ea typeface="Raleway" charset="0"/>
              <a:cs typeface="Raleway" charset="0"/>
            </a:endParaRPr>
          </a:p>
          <a:p>
            <a:pPr lvl="0">
              <a:lnSpc>
                <a:spcPct val="100000"/>
              </a:lnSpc>
              <a:spcBef>
                <a:spcPts val="0"/>
              </a:spcBef>
              <a:buFont typeface="Arial" charset="0"/>
              <a:buChar char="•"/>
            </a:pPr>
            <a:endParaRPr lang="en-US" sz="1400" dirty="0">
              <a:latin typeface="Raleway" charset="0"/>
              <a:ea typeface="Raleway" charset="0"/>
              <a:cs typeface="Raleway" charset="0"/>
            </a:endParaRPr>
          </a:p>
          <a:p>
            <a:pPr lvl="0">
              <a:lnSpc>
                <a:spcPct val="100000"/>
              </a:lnSpc>
              <a:spcBef>
                <a:spcPts val="0"/>
              </a:spcBef>
              <a:buFont typeface="Arial" charset="0"/>
              <a:buChar char="•"/>
            </a:pPr>
            <a:endParaRPr lang="en-US" sz="1400" dirty="0" smtClean="0">
              <a:latin typeface="Raleway" charset="0"/>
              <a:ea typeface="Raleway" charset="0"/>
              <a:cs typeface="Raleway" charset="0"/>
            </a:endParaRPr>
          </a:p>
          <a:p>
            <a:pPr lvl="0">
              <a:lnSpc>
                <a:spcPct val="100000"/>
              </a:lnSpc>
              <a:spcBef>
                <a:spcPts val="0"/>
              </a:spcBef>
              <a:buFont typeface="Arial" charset="0"/>
              <a:buChar char="•"/>
            </a:pPr>
            <a:endParaRPr lang="en-US" sz="1400" dirty="0">
              <a:latin typeface="Raleway" charset="0"/>
              <a:ea typeface="Raleway" charset="0"/>
              <a:cs typeface="Raleway" charset="0"/>
            </a:endParaRPr>
          </a:p>
        </p:txBody>
      </p:sp>
      <p:sp>
        <p:nvSpPr>
          <p:cNvPr id="5" name="Title 1"/>
          <p:cNvSpPr>
            <a:spLocks noGrp="1"/>
          </p:cNvSpPr>
          <p:nvPr>
            <p:ph type="title"/>
          </p:nvPr>
        </p:nvSpPr>
        <p:spPr>
          <a:xfrm>
            <a:off x="181377" y="236336"/>
            <a:ext cx="11577236" cy="1325563"/>
          </a:xfrm>
        </p:spPr>
        <p:txBody>
          <a:bodyPr>
            <a:normAutofit/>
          </a:bodyPr>
          <a:lstStyle/>
          <a:p>
            <a:r>
              <a:rPr lang="en-US" sz="4000" dirty="0" smtClean="0">
                <a:latin typeface="Modern No. 20" charset="0"/>
                <a:ea typeface="Modern No. 20" charset="0"/>
                <a:cs typeface="Modern No. 20" charset="0"/>
              </a:rPr>
              <a:t>KEEPING YOUR DOG SAFE: INSIDE THE HOME </a:t>
            </a:r>
            <a:endParaRPr lang="en-US" sz="4000" dirty="0">
              <a:latin typeface="Modern No. 20" charset="0"/>
              <a:ea typeface="Modern No. 20" charset="0"/>
              <a:cs typeface="Modern No. 20" charset="0"/>
            </a:endParaRPr>
          </a:p>
        </p:txBody>
      </p:sp>
    </p:spTree>
    <p:extLst>
      <p:ext uri="{BB962C8B-B14F-4D97-AF65-F5344CB8AC3E}">
        <p14:creationId xmlns:p14="http://schemas.microsoft.com/office/powerpoint/2010/main" val="721323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736" y="1668463"/>
            <a:ext cx="10515600" cy="3815505"/>
          </a:xfrm>
        </p:spPr>
        <p:txBody>
          <a:bodyPr>
            <a:noAutofit/>
          </a:bodyPr>
          <a:lstStyle/>
          <a:p>
            <a:pPr>
              <a:lnSpc>
                <a:spcPct val="170000"/>
              </a:lnSpc>
              <a:buFont typeface="Wingdings" charset="2"/>
              <a:buChar char="§"/>
            </a:pPr>
            <a:r>
              <a:rPr lang="en-US" sz="1600" dirty="0" smtClean="0">
                <a:effectLst/>
                <a:latin typeface="Raleway" charset="0"/>
                <a:ea typeface="Raleway" charset="0"/>
                <a:cs typeface="Raleway" charset="0"/>
              </a:rPr>
              <a:t>No retractable leashes (they are not secure and can also cause damage to a dog’s neck as they “snap”) </a:t>
            </a:r>
          </a:p>
          <a:p>
            <a:pPr>
              <a:lnSpc>
                <a:spcPct val="120000"/>
              </a:lnSpc>
              <a:buFont typeface="Wingdings" charset="2"/>
              <a:buChar char="§"/>
            </a:pPr>
            <a:r>
              <a:rPr lang="en-US" sz="1600" dirty="0" smtClean="0">
                <a:effectLst/>
                <a:latin typeface="Raleway" charset="0"/>
                <a:ea typeface="Raleway" charset="0"/>
                <a:cs typeface="Raleway" charset="0"/>
              </a:rPr>
              <a:t>Please make sure your pup is properly secure.  All harnesses and collars need to be fitted to the extent that you can only get two fingers underneath the strap.  If you can get more than two fingers, the gear is too loose!  </a:t>
            </a:r>
          </a:p>
          <a:p>
            <a:pPr>
              <a:lnSpc>
                <a:spcPct val="120000"/>
              </a:lnSpc>
              <a:buFont typeface="Wingdings" charset="2"/>
              <a:buChar char="§"/>
            </a:pPr>
            <a:r>
              <a:rPr lang="en-US" sz="1600" dirty="0" smtClean="0">
                <a:effectLst/>
                <a:latin typeface="Raleway" charset="0"/>
                <a:ea typeface="Raleway" charset="0"/>
                <a:cs typeface="Raleway" charset="0"/>
              </a:rPr>
              <a:t>Your leash and collar/harness should not be slippery fabric. </a:t>
            </a:r>
          </a:p>
          <a:p>
            <a:pPr>
              <a:lnSpc>
                <a:spcPct val="120000"/>
              </a:lnSpc>
              <a:buFont typeface="Wingdings" charset="2"/>
              <a:buChar char="§"/>
            </a:pPr>
            <a:r>
              <a:rPr lang="en-US" sz="1600" dirty="0" smtClean="0">
                <a:effectLst/>
                <a:latin typeface="Raleway" charset="0"/>
                <a:ea typeface="Raleway" charset="0"/>
                <a:cs typeface="Raleway" charset="0"/>
              </a:rPr>
              <a:t>Please make sure your pup has their tags on at all times.  </a:t>
            </a:r>
          </a:p>
          <a:p>
            <a:pPr>
              <a:lnSpc>
                <a:spcPct val="120000"/>
              </a:lnSpc>
              <a:buFont typeface="Wingdings" charset="2"/>
              <a:buChar char="§"/>
            </a:pPr>
            <a:r>
              <a:rPr lang="en-US" sz="1600" dirty="0" smtClean="0">
                <a:latin typeface="Raleway" charset="0"/>
                <a:ea typeface="Raleway" charset="0"/>
                <a:cs typeface="Raleway" charset="0"/>
              </a:rPr>
              <a:t>The most secure way to hold a leash is to place the loop around your thumb and then cover it with your fingers in your palm. It is physically impossible to drop a leash if you hold it this way. </a:t>
            </a:r>
          </a:p>
        </p:txBody>
      </p:sp>
      <p:sp>
        <p:nvSpPr>
          <p:cNvPr id="5" name="TextBox 4"/>
          <p:cNvSpPr txBox="1"/>
          <p:nvPr/>
        </p:nvSpPr>
        <p:spPr>
          <a:xfrm>
            <a:off x="1069162" y="6433738"/>
            <a:ext cx="9768748" cy="307777"/>
          </a:xfrm>
          <a:prstGeom prst="rect">
            <a:avLst/>
          </a:prstGeom>
          <a:noFill/>
        </p:spPr>
        <p:txBody>
          <a:bodyPr wrap="square" rtlCol="0">
            <a:spAutoFit/>
          </a:bodyPr>
          <a:lstStyle/>
          <a:p>
            <a:pPr algn="ctr"/>
            <a:r>
              <a:rPr lang="en-US" sz="1400" dirty="0" smtClean="0">
                <a:solidFill>
                  <a:srgbClr val="FF0000"/>
                </a:solidFill>
                <a:latin typeface="Raleway" charset="0"/>
                <a:ea typeface="Raleway" charset="0"/>
                <a:cs typeface="Raleway" charset="0"/>
              </a:rPr>
              <a:t>If your dog gets off leash or escapes please contact your CASE MANAGER ASAP!!! . </a:t>
            </a:r>
            <a:endParaRPr lang="en-US" sz="1400" dirty="0">
              <a:solidFill>
                <a:srgbClr val="FF0000"/>
              </a:solidFill>
              <a:latin typeface="Raleway" charset="0"/>
              <a:ea typeface="Raleway" charset="0"/>
              <a:cs typeface="Raleway" charset="0"/>
            </a:endParaRPr>
          </a:p>
        </p:txBody>
      </p:sp>
      <p:sp>
        <p:nvSpPr>
          <p:cNvPr id="6" name="Title 1"/>
          <p:cNvSpPr txBox="1">
            <a:spLocks/>
          </p:cNvSpPr>
          <p:nvPr/>
        </p:nvSpPr>
        <p:spPr>
          <a:xfrm>
            <a:off x="695736" y="342900"/>
            <a:ext cx="115772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Modern No. 20" charset="0"/>
                <a:ea typeface="Modern No. 20" charset="0"/>
                <a:cs typeface="Modern No. 20" charset="0"/>
              </a:rPr>
              <a:t>KEEPING YOUR DOG SAFE: OUTSIDE THE HOME </a:t>
            </a:r>
            <a:endParaRPr lang="en-US" sz="3600" dirty="0">
              <a:latin typeface="Modern No. 20" charset="0"/>
              <a:ea typeface="Modern No. 20" charset="0"/>
              <a:cs typeface="Modern No. 20" charset="0"/>
            </a:endParaRPr>
          </a:p>
        </p:txBody>
      </p:sp>
    </p:spTree>
    <p:extLst>
      <p:ext uri="{BB962C8B-B14F-4D97-AF65-F5344CB8AC3E}">
        <p14:creationId xmlns:p14="http://schemas.microsoft.com/office/powerpoint/2010/main" val="140513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310" y="1560778"/>
            <a:ext cx="10515600" cy="3815505"/>
          </a:xfrm>
        </p:spPr>
        <p:txBody>
          <a:bodyPr>
            <a:noAutofit/>
          </a:bodyPr>
          <a:lstStyle/>
          <a:p>
            <a:pPr>
              <a:lnSpc>
                <a:spcPct val="120000"/>
              </a:lnSpc>
              <a:buFont typeface="Wingdings" charset="2"/>
              <a:buChar char="§"/>
            </a:pPr>
            <a:r>
              <a:rPr lang="en-US" sz="1600" dirty="0" smtClean="0">
                <a:latin typeface="Raleway" charset="0"/>
                <a:ea typeface="Raleway" charset="0"/>
                <a:cs typeface="Raleway" charset="0"/>
              </a:rPr>
              <a:t>NO off leash EVER outside of your home or a confined safe area (like a fenced in yard, dog park). Even a dog that listens like CLOCKWORK in your home can become distracted or fail to listen outside. </a:t>
            </a:r>
            <a:r>
              <a:rPr lang="en-US" sz="1600" b="1" dirty="0" smtClean="0">
                <a:latin typeface="Raleway" charset="0"/>
                <a:ea typeface="Raleway" charset="0"/>
                <a:cs typeface="Raleway" charset="0"/>
              </a:rPr>
              <a:t>Your dog must ALWAYS be on a leash outside of your home or fenced in area.  </a:t>
            </a:r>
          </a:p>
          <a:p>
            <a:pPr>
              <a:lnSpc>
                <a:spcPct val="120000"/>
              </a:lnSpc>
              <a:buFont typeface="Wingdings" charset="2"/>
              <a:buChar char="§"/>
            </a:pPr>
            <a:r>
              <a:rPr lang="en-US" sz="1600" dirty="0" smtClean="0">
                <a:latin typeface="Raleway" charset="0"/>
                <a:ea typeface="Raleway" charset="0"/>
                <a:cs typeface="Raleway" charset="0"/>
              </a:rPr>
              <a:t>Use common sense and caution at public dog parks.</a:t>
            </a:r>
          </a:p>
          <a:p>
            <a:pPr>
              <a:lnSpc>
                <a:spcPct val="120000"/>
              </a:lnSpc>
              <a:buFont typeface="Wingdings" charset="2"/>
              <a:buChar char="§"/>
            </a:pPr>
            <a:r>
              <a:rPr lang="en-US" sz="1600" dirty="0" smtClean="0">
                <a:latin typeface="Raleway" charset="0"/>
                <a:ea typeface="Raleway" charset="0"/>
                <a:cs typeface="Raleway" charset="0"/>
              </a:rPr>
              <a:t>Do NOT leave your dog unattended in a public place at ANY TIME. Not to get a cup of coffee, not with a nice stranger, not tied up for a second as you run in to a store. NEVER. </a:t>
            </a:r>
          </a:p>
          <a:p>
            <a:pPr>
              <a:lnSpc>
                <a:spcPct val="120000"/>
              </a:lnSpc>
              <a:buFont typeface="Wingdings" charset="2"/>
              <a:buChar char="§"/>
            </a:pPr>
            <a:r>
              <a:rPr lang="en-US" sz="1600" dirty="0" smtClean="0">
                <a:latin typeface="Raleway" charset="0"/>
                <a:ea typeface="Raleway" charset="0"/>
                <a:cs typeface="Raleway" charset="0"/>
              </a:rPr>
              <a:t>If you need someone to take your dog overnight you must notify FWFP that another person will be caring for your dog. </a:t>
            </a:r>
          </a:p>
          <a:p>
            <a:pPr>
              <a:lnSpc>
                <a:spcPct val="120000"/>
              </a:lnSpc>
              <a:buFont typeface="Wingdings" charset="2"/>
              <a:buChar char="§"/>
            </a:pPr>
            <a:r>
              <a:rPr lang="en-US" sz="1600" dirty="0" smtClean="0">
                <a:latin typeface="Raleway" charset="0"/>
                <a:ea typeface="Raleway" charset="0"/>
                <a:cs typeface="Raleway" charset="0"/>
              </a:rPr>
              <a:t>Do not leave your dog outside, or tethered outside. </a:t>
            </a:r>
          </a:p>
        </p:txBody>
      </p:sp>
      <p:sp>
        <p:nvSpPr>
          <p:cNvPr id="5" name="TextBox 4"/>
          <p:cNvSpPr txBox="1"/>
          <p:nvPr/>
        </p:nvSpPr>
        <p:spPr>
          <a:xfrm>
            <a:off x="1069162" y="6433738"/>
            <a:ext cx="9768748" cy="307777"/>
          </a:xfrm>
          <a:prstGeom prst="rect">
            <a:avLst/>
          </a:prstGeom>
          <a:noFill/>
        </p:spPr>
        <p:txBody>
          <a:bodyPr wrap="square" rtlCol="0">
            <a:spAutoFit/>
          </a:bodyPr>
          <a:lstStyle/>
          <a:p>
            <a:pPr algn="ctr"/>
            <a:r>
              <a:rPr lang="en-US" sz="1400" dirty="0" smtClean="0">
                <a:solidFill>
                  <a:srgbClr val="FF0000"/>
                </a:solidFill>
                <a:latin typeface="Raleway" charset="0"/>
                <a:ea typeface="Raleway" charset="0"/>
                <a:cs typeface="Raleway" charset="0"/>
              </a:rPr>
              <a:t>If your dog gets off leash or escapes please contact XXXX with LOST DOG + Dog name immediately. </a:t>
            </a:r>
            <a:endParaRPr lang="en-US" sz="1400" dirty="0">
              <a:solidFill>
                <a:srgbClr val="FF0000"/>
              </a:solidFill>
              <a:latin typeface="Raleway" charset="0"/>
              <a:ea typeface="Raleway" charset="0"/>
              <a:cs typeface="Raleway" charset="0"/>
            </a:endParaRPr>
          </a:p>
        </p:txBody>
      </p:sp>
      <p:sp>
        <p:nvSpPr>
          <p:cNvPr id="6" name="Title 1"/>
          <p:cNvSpPr txBox="1">
            <a:spLocks/>
          </p:cNvSpPr>
          <p:nvPr/>
        </p:nvSpPr>
        <p:spPr>
          <a:xfrm>
            <a:off x="164918" y="342900"/>
            <a:ext cx="1157723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smtClean="0">
                <a:latin typeface="Modern No. 20" charset="0"/>
                <a:ea typeface="Modern No. 20" charset="0"/>
                <a:cs typeface="Modern No. 20" charset="0"/>
              </a:rPr>
              <a:t>KEEPING YOUR DOG SAFE: OUTSIDE THE HOME </a:t>
            </a:r>
            <a:endParaRPr lang="en-US" sz="3600" dirty="0">
              <a:latin typeface="Modern No. 20" charset="0"/>
              <a:ea typeface="Modern No. 20" charset="0"/>
              <a:cs typeface="Modern No. 20" charset="0"/>
            </a:endParaRPr>
          </a:p>
        </p:txBody>
      </p:sp>
    </p:spTree>
    <p:extLst>
      <p:ext uri="{BB962C8B-B14F-4D97-AF65-F5344CB8AC3E}">
        <p14:creationId xmlns:p14="http://schemas.microsoft.com/office/powerpoint/2010/main" val="1969204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bwMode="gray">
          <a:xfrm>
            <a:off x="482350" y="217256"/>
            <a:ext cx="9139240" cy="492187"/>
          </a:xfrm>
        </p:spPr>
        <p:txBody>
          <a:bodyPr>
            <a:normAutofit fontScale="90000"/>
          </a:bodyPr>
          <a:lstStyle/>
          <a:p>
            <a:r>
              <a:rPr lang="en-US" dirty="0" smtClean="0">
                <a:latin typeface="Modern No. 20" charset="0"/>
                <a:ea typeface="Modern No. 20" charset="0"/>
                <a:cs typeface="Modern No. 20" charset="0"/>
              </a:rPr>
              <a:t>HELP, MY FOSTER DOG IS SICK</a:t>
            </a:r>
            <a:r>
              <a:rPr lang="mr-IN" dirty="0" smtClean="0">
                <a:latin typeface="Modern No. 20" charset="0"/>
                <a:ea typeface="Modern No. 20" charset="0"/>
                <a:cs typeface="Modern No. 20" charset="0"/>
              </a:rPr>
              <a:t>…</a:t>
            </a:r>
            <a:r>
              <a:rPr lang="en-US" dirty="0" smtClean="0">
                <a:latin typeface="Modern No. 20" charset="0"/>
                <a:ea typeface="Modern No. 20" charset="0"/>
                <a:cs typeface="Modern No. 20" charset="0"/>
              </a:rPr>
              <a:t>.</a:t>
            </a:r>
            <a:endParaRPr lang="en-US" dirty="0">
              <a:latin typeface="Modern No. 20" charset="0"/>
              <a:ea typeface="Modern No. 20" charset="0"/>
              <a:cs typeface="Modern No. 20" charset="0"/>
            </a:endParaRPr>
          </a:p>
        </p:txBody>
      </p:sp>
      <p:sp>
        <p:nvSpPr>
          <p:cNvPr id="9" name="Textplatzhalter 8"/>
          <p:cNvSpPr>
            <a:spLocks noGrp="1"/>
          </p:cNvSpPr>
          <p:nvPr>
            <p:ph type="body" sz="quarter" idx="10"/>
          </p:nvPr>
        </p:nvSpPr>
        <p:spPr bwMode="gray">
          <a:xfrm>
            <a:off x="482350" y="1630506"/>
            <a:ext cx="11154315" cy="4417363"/>
          </a:xfrm>
        </p:spPr>
        <p:txBody>
          <a:bodyPr>
            <a:spAutoFit/>
          </a:bodyPr>
          <a:lstStyle/>
          <a:p>
            <a:pPr marL="0" lvl="1" indent="0">
              <a:buNone/>
            </a:pPr>
            <a:r>
              <a:rPr lang="en-US" sz="1999" dirty="0">
                <a:latin typeface="Raleway" charset="0"/>
                <a:ea typeface="Raleway" charset="0"/>
                <a:cs typeface="Raleway" charset="0"/>
              </a:rPr>
              <a:t>Hopefully this page is not needed while you are fostering, but if you think your foster needs medical attention please consider the following:</a:t>
            </a:r>
          </a:p>
          <a:p>
            <a:pPr lvl="1">
              <a:buFont typeface="Wingdings" panose="05000000000000000000" pitchFamily="2" charset="2"/>
              <a:buChar char="§"/>
            </a:pPr>
            <a:r>
              <a:rPr lang="en-US" sz="1999" dirty="0">
                <a:latin typeface="Raleway" charset="0"/>
                <a:ea typeface="Raleway" charset="0"/>
                <a:cs typeface="Raleway" charset="0"/>
              </a:rPr>
              <a:t>We have 2 veterinary clinics that we work with in NY and NJ, those are able to provide us with rescue rates which are substantially lower than what you pay without this discount:</a:t>
            </a:r>
          </a:p>
          <a:p>
            <a:pPr lvl="2">
              <a:buFont typeface="Wingdings" panose="05000000000000000000" pitchFamily="2" charset="2"/>
              <a:buChar char="§"/>
            </a:pPr>
            <a:r>
              <a:rPr lang="en-US" sz="1999" dirty="0">
                <a:latin typeface="Raleway" charset="0"/>
                <a:ea typeface="Raleway" charset="0"/>
                <a:cs typeface="Raleway" charset="0"/>
              </a:rPr>
              <a:t>Astoria Veterinary Group in Queens, Astoria, NY</a:t>
            </a:r>
          </a:p>
          <a:p>
            <a:pPr lvl="2">
              <a:buFont typeface="Wingdings" panose="05000000000000000000" pitchFamily="2" charset="2"/>
              <a:buChar char="§"/>
            </a:pPr>
            <a:r>
              <a:rPr lang="en-US" sz="1999" dirty="0">
                <a:latin typeface="Raleway" charset="0"/>
                <a:ea typeface="Raleway" charset="0"/>
                <a:cs typeface="Raleway" charset="0"/>
              </a:rPr>
              <a:t>Veterinary Medical Center, Dr. </a:t>
            </a:r>
            <a:r>
              <a:rPr lang="en-US" sz="1999" dirty="0" err="1">
                <a:latin typeface="Raleway" charset="0"/>
                <a:ea typeface="Raleway" charset="0"/>
                <a:cs typeface="Raleway" charset="0"/>
              </a:rPr>
              <a:t>Fedina</a:t>
            </a:r>
            <a:r>
              <a:rPr lang="en-US" sz="1999" dirty="0">
                <a:latin typeface="Raleway" charset="0"/>
                <a:ea typeface="Raleway" charset="0"/>
                <a:cs typeface="Raleway" charset="0"/>
              </a:rPr>
              <a:t> in Caldwell, NJ</a:t>
            </a:r>
          </a:p>
          <a:p>
            <a:pPr lvl="1">
              <a:buFont typeface="Wingdings" panose="05000000000000000000" pitchFamily="2" charset="2"/>
              <a:buChar char="§"/>
            </a:pPr>
            <a:r>
              <a:rPr lang="en-US" sz="1999" dirty="0">
                <a:latin typeface="Raleway" charset="0"/>
                <a:ea typeface="Raleway" charset="0"/>
                <a:cs typeface="Raleway" charset="0"/>
              </a:rPr>
              <a:t>Please contact the foster coordinator if your foster has any issues, they will advice of the best cause of action and make an appointment with the vet if appropriate</a:t>
            </a:r>
          </a:p>
          <a:p>
            <a:pPr lvl="1">
              <a:buFont typeface="Wingdings" panose="05000000000000000000" pitchFamily="2" charset="2"/>
              <a:buChar char="§"/>
            </a:pPr>
            <a:r>
              <a:rPr lang="en-US" sz="1999" dirty="0">
                <a:latin typeface="Raleway" charset="0"/>
                <a:ea typeface="Raleway" charset="0"/>
                <a:cs typeface="Raleway" charset="0"/>
              </a:rPr>
              <a:t>If there is an emergency: please use your best judgement obviously. But always try to reach us ASAP. If the foster coordinator is not there, please try any of our core volunteers. We are there to help.</a:t>
            </a:r>
          </a:p>
          <a:p>
            <a:pPr lvl="2">
              <a:buFont typeface="Wingdings" panose="05000000000000000000" pitchFamily="2" charset="2"/>
              <a:buChar char="§"/>
            </a:pPr>
            <a:endParaRPr lang="en-US" sz="1999" dirty="0">
              <a:latin typeface="Raleway" charset="0"/>
              <a:ea typeface="Raleway" charset="0"/>
              <a:cs typeface="Raleway" charset="0"/>
            </a:endParaRPr>
          </a:p>
          <a:p>
            <a:pPr lvl="1"/>
            <a:endParaRPr lang="en-US" sz="1999" dirty="0">
              <a:latin typeface="Raleway" charset="0"/>
              <a:ea typeface="Raleway" charset="0"/>
              <a:cs typeface="Raleway" charset="0"/>
            </a:endParaRPr>
          </a:p>
        </p:txBody>
      </p:sp>
    </p:spTree>
    <p:custDataLst>
      <p:tags r:id="rId1"/>
    </p:custDataLst>
    <p:extLst>
      <p:ext uri="{BB962C8B-B14F-4D97-AF65-F5344CB8AC3E}">
        <p14:creationId xmlns:p14="http://schemas.microsoft.com/office/powerpoint/2010/main" val="1338708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0412" y="-128588"/>
            <a:ext cx="10515600" cy="1325563"/>
          </a:xfrm>
        </p:spPr>
        <p:txBody>
          <a:bodyPr>
            <a:normAutofit/>
          </a:bodyPr>
          <a:lstStyle/>
          <a:p>
            <a:r>
              <a:rPr lang="en-US" sz="3600" dirty="0" smtClean="0">
                <a:latin typeface="Modern No. 20" charset="0"/>
                <a:ea typeface="Modern No. 20" charset="0"/>
                <a:cs typeface="Modern No. 20" charset="0"/>
              </a:rPr>
              <a:t>EAT. SLEEP. DRINK </a:t>
            </a:r>
            <a:endParaRPr lang="en-US" sz="3600" dirty="0">
              <a:latin typeface="Modern No. 20" charset="0"/>
              <a:ea typeface="Modern No. 20" charset="0"/>
              <a:cs typeface="Modern No. 20" charset="0"/>
            </a:endParaRPr>
          </a:p>
        </p:txBody>
      </p:sp>
      <p:sp>
        <p:nvSpPr>
          <p:cNvPr id="3" name="Content Placeholder 2"/>
          <p:cNvSpPr>
            <a:spLocks noGrp="1"/>
          </p:cNvSpPr>
          <p:nvPr>
            <p:ph idx="1"/>
          </p:nvPr>
        </p:nvSpPr>
        <p:spPr>
          <a:xfrm>
            <a:off x="284663" y="1339851"/>
            <a:ext cx="10515600" cy="4351338"/>
          </a:xfrm>
        </p:spPr>
        <p:txBody>
          <a:bodyPr>
            <a:noAutofit/>
          </a:bodyPr>
          <a:lstStyle/>
          <a:p>
            <a:pPr marL="0" indent="0">
              <a:lnSpc>
                <a:spcPct val="120000"/>
              </a:lnSpc>
              <a:buNone/>
            </a:pPr>
            <a:r>
              <a:rPr lang="en-US" sz="2400" b="1" dirty="0" smtClean="0">
                <a:latin typeface="Raleway" charset="0"/>
                <a:ea typeface="Raleway" charset="0"/>
                <a:cs typeface="Raleway" charset="0"/>
              </a:rPr>
              <a:t>Eat. </a:t>
            </a:r>
            <a:r>
              <a:rPr lang="en-US" sz="1400" dirty="0" smtClean="0">
                <a:latin typeface="Raleway" charset="0"/>
                <a:ea typeface="Raleway" charset="0"/>
                <a:cs typeface="Raleway" charset="0"/>
              </a:rPr>
              <a:t>Your dog will likely come to you with food (Purina most likely), however if he does not please supply a dry dog food. Many reasonable options are available even in human food stores. Also consider the size of your dog when selecting the size of the kibble. Your dog can eat just one time per day if they are overweight but many of our dogs are severely underweight. Please feed your foster dog once in the morning and once in the evening. If your dog is severely underweight (ribs exposed) please feed at least three times a day. </a:t>
            </a:r>
          </a:p>
          <a:p>
            <a:pPr marL="0" indent="0">
              <a:lnSpc>
                <a:spcPct val="120000"/>
              </a:lnSpc>
              <a:buNone/>
            </a:pPr>
            <a:endParaRPr lang="en-US" sz="1400" dirty="0">
              <a:latin typeface="Raleway" charset="0"/>
              <a:ea typeface="Raleway" charset="0"/>
              <a:cs typeface="Raleway" charset="0"/>
            </a:endParaRPr>
          </a:p>
          <a:p>
            <a:pPr marL="0" indent="0">
              <a:lnSpc>
                <a:spcPct val="120000"/>
              </a:lnSpc>
              <a:buNone/>
            </a:pPr>
            <a:r>
              <a:rPr lang="en-US" sz="2400" b="1" dirty="0" smtClean="0">
                <a:latin typeface="Raleway" charset="0"/>
                <a:ea typeface="Raleway" charset="0"/>
                <a:cs typeface="Raleway" charset="0"/>
              </a:rPr>
              <a:t>Sleep</a:t>
            </a:r>
            <a:r>
              <a:rPr lang="en-US" sz="2400" dirty="0" smtClean="0">
                <a:latin typeface="Raleway" charset="0"/>
                <a:ea typeface="Raleway" charset="0"/>
                <a:cs typeface="Raleway" charset="0"/>
              </a:rPr>
              <a:t>. </a:t>
            </a:r>
            <a:r>
              <a:rPr lang="en-US" sz="1400" dirty="0" smtClean="0">
                <a:latin typeface="Raleway" charset="0"/>
                <a:ea typeface="Raleway" charset="0"/>
                <a:cs typeface="Raleway" charset="0"/>
              </a:rPr>
              <a:t>Ideally your foster dog should sleep in your room in their own crate or on a dog bed on the floor. Feel free to give him a dog bed or plush blankets inside of the crate however </a:t>
            </a:r>
            <a:r>
              <a:rPr lang="en-US" sz="1400" b="1" dirty="0">
                <a:latin typeface="Raleway" charset="0"/>
                <a:ea typeface="Raleway" charset="0"/>
                <a:cs typeface="Raleway" charset="0"/>
              </a:rPr>
              <a:t>w</a:t>
            </a:r>
            <a:r>
              <a:rPr lang="en-US" sz="1400" b="1" dirty="0" smtClean="0">
                <a:latin typeface="Raleway" charset="0"/>
                <a:ea typeface="Raleway" charset="0"/>
                <a:cs typeface="Raleway" charset="0"/>
              </a:rPr>
              <a:t>e ask that foster do not let dogs sleep in their beds. </a:t>
            </a:r>
            <a:r>
              <a:rPr lang="en-US" sz="1400" dirty="0" smtClean="0">
                <a:latin typeface="Raleway" charset="0"/>
                <a:ea typeface="Raleway" charset="0"/>
                <a:cs typeface="Raleway" charset="0"/>
              </a:rPr>
              <a:t>Many adopters do not want to allow dogs to sleep in their beds and it is a hard habit to break once established. Additionally allowing a dog on furniture can lead to dominance and other behavioral issues as well. </a:t>
            </a:r>
          </a:p>
          <a:p>
            <a:pPr marL="0" indent="0">
              <a:lnSpc>
                <a:spcPct val="120000"/>
              </a:lnSpc>
              <a:buNone/>
            </a:pPr>
            <a:endParaRPr lang="en-US" sz="1600" dirty="0">
              <a:latin typeface="Raleway" charset="0"/>
              <a:ea typeface="Raleway" charset="0"/>
              <a:cs typeface="Raleway" charset="0"/>
            </a:endParaRPr>
          </a:p>
          <a:p>
            <a:pPr marL="0" indent="0">
              <a:lnSpc>
                <a:spcPct val="120000"/>
              </a:lnSpc>
              <a:buNone/>
            </a:pPr>
            <a:r>
              <a:rPr lang="en-US" sz="2400" b="1" dirty="0" smtClean="0">
                <a:latin typeface="Raleway" charset="0"/>
                <a:ea typeface="Raleway" charset="0"/>
                <a:cs typeface="Raleway" charset="0"/>
              </a:rPr>
              <a:t>Drink</a:t>
            </a:r>
            <a:r>
              <a:rPr lang="en-US" sz="2400" dirty="0" smtClean="0">
                <a:latin typeface="Raleway" charset="0"/>
                <a:ea typeface="Raleway" charset="0"/>
                <a:cs typeface="Raleway" charset="0"/>
              </a:rPr>
              <a:t>. </a:t>
            </a:r>
            <a:r>
              <a:rPr lang="en-US" sz="1400" dirty="0" smtClean="0">
                <a:latin typeface="Raleway" charset="0"/>
                <a:ea typeface="Raleway" charset="0"/>
                <a:cs typeface="Raleway" charset="0"/>
              </a:rPr>
              <a:t>Please be sure your dog has access to water through out the day to prevent dehydration. It is very important  - especially on hot days your dog drink regularly. A great way to check if your dog is dehydrated is to pull the skin on the back of their neck. If it stands up or stays stiff your dog is dehydrated. Please give him/her some </a:t>
            </a:r>
            <a:r>
              <a:rPr lang="en-US" sz="1400" dirty="0" err="1" smtClean="0">
                <a:latin typeface="Raleway" charset="0"/>
                <a:ea typeface="Raleway" charset="0"/>
                <a:cs typeface="Raleway" charset="0"/>
              </a:rPr>
              <a:t>pedialyte</a:t>
            </a:r>
            <a:r>
              <a:rPr lang="en-US" sz="1400" dirty="0" smtClean="0">
                <a:latin typeface="Raleway" charset="0"/>
                <a:ea typeface="Raleway" charset="0"/>
                <a:cs typeface="Raleway" charset="0"/>
              </a:rPr>
              <a:t> to restore electrolytes. You CAN limit water after 8 pm to prevent night time accidents. </a:t>
            </a:r>
          </a:p>
          <a:p>
            <a:pPr>
              <a:lnSpc>
                <a:spcPct val="120000"/>
              </a:lnSpc>
            </a:pPr>
            <a:endParaRPr lang="en-US" sz="1600" dirty="0">
              <a:latin typeface="Raleway" charset="0"/>
              <a:ea typeface="Raleway" charset="0"/>
              <a:cs typeface="Raleway" charset="0"/>
            </a:endParaRPr>
          </a:p>
        </p:txBody>
      </p:sp>
    </p:spTree>
    <p:extLst>
      <p:ext uri="{BB962C8B-B14F-4D97-AF65-F5344CB8AC3E}">
        <p14:creationId xmlns:p14="http://schemas.microsoft.com/office/powerpoint/2010/main" val="108586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68" y="2834005"/>
            <a:ext cx="10622280" cy="1325563"/>
          </a:xfrm>
        </p:spPr>
        <p:txBody>
          <a:bodyPr>
            <a:normAutofit fontScale="90000"/>
          </a:bodyPr>
          <a:lstStyle/>
          <a:p>
            <a:r>
              <a:rPr lang="en-US" sz="6000" dirty="0" smtClean="0">
                <a:latin typeface="Raleway" charset="0"/>
                <a:ea typeface="Raleway" charset="0"/>
                <a:cs typeface="Raleway" charset="0"/>
              </a:rPr>
              <a:t>(</a:t>
            </a:r>
            <a:r>
              <a:rPr lang="en-US" sz="6000" dirty="0" smtClean="0">
                <a:latin typeface="Modern No. 20" charset="0"/>
                <a:ea typeface="Modern No. 20" charset="0"/>
                <a:cs typeface="Modern No. 20" charset="0"/>
              </a:rPr>
              <a:t>GOOD DOG!) BEHAVIOR &amp; TRAINING TIPS </a:t>
            </a:r>
            <a:endParaRPr lang="en-US" sz="6000" dirty="0">
              <a:latin typeface="Modern No. 20" charset="0"/>
              <a:ea typeface="Modern No. 20" charset="0"/>
              <a:cs typeface="Modern No. 20" charset="0"/>
            </a:endParaRPr>
          </a:p>
        </p:txBody>
      </p:sp>
    </p:spTree>
    <p:extLst>
      <p:ext uri="{BB962C8B-B14F-4D97-AF65-F5344CB8AC3E}">
        <p14:creationId xmlns:p14="http://schemas.microsoft.com/office/powerpoint/2010/main" val="1742799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Modern No. 20" charset="0"/>
                <a:ea typeface="Modern No. 20" charset="0"/>
                <a:cs typeface="Modern No. 20" charset="0"/>
              </a:rPr>
              <a:t>EXERCISE. DISPLINE. AFFECTION </a:t>
            </a:r>
            <a:endParaRPr lang="en-US" dirty="0">
              <a:latin typeface="Modern No. 20" charset="0"/>
              <a:ea typeface="Modern No. 20" charset="0"/>
              <a:cs typeface="Modern No. 20" charset="0"/>
            </a:endParaRPr>
          </a:p>
        </p:txBody>
      </p:sp>
      <p:sp>
        <p:nvSpPr>
          <p:cNvPr id="3" name="Content Placeholder 2"/>
          <p:cNvSpPr>
            <a:spLocks noGrp="1"/>
          </p:cNvSpPr>
          <p:nvPr>
            <p:ph idx="1"/>
          </p:nvPr>
        </p:nvSpPr>
        <p:spPr>
          <a:xfrm>
            <a:off x="338137" y="1690688"/>
            <a:ext cx="11515725" cy="4351338"/>
          </a:xfrm>
        </p:spPr>
        <p:txBody>
          <a:bodyPr>
            <a:normAutofit/>
          </a:bodyPr>
          <a:lstStyle/>
          <a:p>
            <a:pPr marL="0" indent="0">
              <a:lnSpc>
                <a:spcPct val="100000"/>
              </a:lnSpc>
              <a:spcBef>
                <a:spcPts val="0"/>
              </a:spcBef>
              <a:buNone/>
            </a:pPr>
            <a:r>
              <a:rPr lang="en-US" sz="1600" dirty="0" smtClean="0">
                <a:latin typeface="Raleway" charset="0"/>
                <a:ea typeface="Raleway" charset="0"/>
                <a:cs typeface="Raleway" charset="0"/>
              </a:rPr>
              <a:t>Dogs are pack animals that do not have the same emotions we do. Please understand that a dog’s love language is not not the same as ours. </a:t>
            </a:r>
          </a:p>
          <a:p>
            <a:pPr marL="0" indent="0">
              <a:lnSpc>
                <a:spcPct val="100000"/>
              </a:lnSpc>
              <a:spcBef>
                <a:spcPts val="0"/>
              </a:spcBef>
              <a:buNone/>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We often make the mistake of giving them the life WE want (soft beds, lots of affection, being treated like a prince or princess, toys, treats) and not the life THEY want (exercise, work, protection, rules, and structure).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smtClean="0">
              <a:latin typeface="Raleway" charset="0"/>
              <a:ea typeface="Raleway" charset="0"/>
              <a:cs typeface="Raleway" charset="0"/>
            </a:endParaRPr>
          </a:p>
          <a:p>
            <a:pPr marL="0" indent="0">
              <a:lnSpc>
                <a:spcPct val="100000"/>
              </a:lnSpc>
              <a:spcBef>
                <a:spcPts val="0"/>
              </a:spcBef>
              <a:buNone/>
            </a:pPr>
            <a:r>
              <a:rPr lang="en-US" sz="1600" dirty="0" smtClean="0">
                <a:latin typeface="Raleway" charset="0"/>
                <a:ea typeface="Raleway" charset="0"/>
                <a:cs typeface="Raleway" charset="0"/>
              </a:rPr>
              <a:t>They WANT calm, strong, leadership. Boundaries and rules help them to feel protected and cared for. They </a:t>
            </a:r>
            <a:r>
              <a:rPr lang="en-US" sz="1600" dirty="0">
                <a:latin typeface="Raleway" charset="0"/>
                <a:ea typeface="Raleway" charset="0"/>
                <a:cs typeface="Raleway" charset="0"/>
              </a:rPr>
              <a:t>are not “jealous” of the leader. In fact dogs WANT </a:t>
            </a:r>
            <a:r>
              <a:rPr lang="en-US" sz="1600" dirty="0" smtClean="0">
                <a:latin typeface="Raleway" charset="0"/>
                <a:ea typeface="Raleway" charset="0"/>
                <a:cs typeface="Raleway" charset="0"/>
              </a:rPr>
              <a:t>to </a:t>
            </a:r>
            <a:r>
              <a:rPr lang="en-US" sz="1600" dirty="0">
                <a:latin typeface="Raleway" charset="0"/>
                <a:ea typeface="Raleway" charset="0"/>
                <a:cs typeface="Raleway" charset="0"/>
              </a:rPr>
              <a:t>be told what to do and when. </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
            </a:r>
            <a:br>
              <a:rPr lang="en-US" sz="1600" dirty="0" smtClean="0">
                <a:latin typeface="Raleway" charset="0"/>
                <a:ea typeface="Raleway" charset="0"/>
                <a:cs typeface="Raleway" charset="0"/>
              </a:rPr>
            </a:br>
            <a:r>
              <a:rPr lang="en-US" sz="1600" dirty="0" smtClean="0">
                <a:latin typeface="Raleway" charset="0"/>
                <a:ea typeface="Raleway" charset="0"/>
                <a:cs typeface="Raleway" charset="0"/>
              </a:rPr>
              <a:t>Leadership does not mean yelling, negative reinforcement or being “tough”. NEVER yell at or strike your dog and think that makes you a powerful or good leader. It does not. Ignoring your dog when they do not do what you want or giving a short firm correction (a TSCH!) is far more powerful and humane.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Being a good pack leader means being calm, confident, and showing love when it is deserved because your dog earned it. </a:t>
            </a:r>
            <a:endParaRPr lang="en-US" sz="1600" dirty="0">
              <a:latin typeface="Raleway" charset="0"/>
              <a:ea typeface="Raleway" charset="0"/>
              <a:cs typeface="Raleway" charset="0"/>
            </a:endParaRPr>
          </a:p>
        </p:txBody>
      </p:sp>
    </p:spTree>
    <p:extLst>
      <p:ext uri="{BB962C8B-B14F-4D97-AF65-F5344CB8AC3E}">
        <p14:creationId xmlns:p14="http://schemas.microsoft.com/office/powerpoint/2010/main" val="1707534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825625"/>
            <a:ext cx="10805160" cy="4351338"/>
          </a:xfrm>
        </p:spPr>
        <p:txBody>
          <a:bodyPr>
            <a:normAutofit/>
          </a:bodyPr>
          <a:lstStyle/>
          <a:p>
            <a:pPr>
              <a:lnSpc>
                <a:spcPct val="120000"/>
              </a:lnSpc>
              <a:buFont typeface="Wingdings" charset="2"/>
              <a:buChar char="§"/>
            </a:pPr>
            <a:r>
              <a:rPr lang="en-US" sz="1600" b="1" dirty="0" smtClean="0">
                <a:latin typeface="Raleway" charset="0"/>
                <a:ea typeface="Raleway" charset="0"/>
                <a:cs typeface="Raleway" charset="0"/>
              </a:rPr>
              <a:t>The most important thing you can do with your foster dog is provide physical and mental exercise</a:t>
            </a:r>
            <a:r>
              <a:rPr lang="en-US" sz="1600" dirty="0" smtClean="0">
                <a:latin typeface="Raleway" charset="0"/>
                <a:ea typeface="Raleway" charset="0"/>
                <a:cs typeface="Raleway" charset="0"/>
              </a:rPr>
              <a:t>. </a:t>
            </a:r>
          </a:p>
          <a:p>
            <a:pPr>
              <a:lnSpc>
                <a:spcPct val="120000"/>
              </a:lnSpc>
              <a:buFont typeface="Wingdings" charset="2"/>
              <a:buChar char="§"/>
            </a:pPr>
            <a:r>
              <a:rPr lang="en-US" sz="1600" dirty="0" smtClean="0">
                <a:latin typeface="Raleway" charset="0"/>
                <a:ea typeface="Raleway" charset="0"/>
                <a:cs typeface="Raleway" charset="0"/>
              </a:rPr>
              <a:t>A minimum of three walks per day are necessary to help your foster dog stay balanced and avoid behavioral issues. If you work a full time job out of the home,  the morning and evening walks can be longer with the middle walk done on a lunch break or by a dog walker. </a:t>
            </a:r>
          </a:p>
          <a:p>
            <a:pPr>
              <a:lnSpc>
                <a:spcPct val="120000"/>
              </a:lnSpc>
              <a:buFont typeface="Wingdings" charset="2"/>
              <a:buChar char="§"/>
            </a:pPr>
            <a:r>
              <a:rPr lang="en-US" sz="1600" dirty="0" smtClean="0">
                <a:latin typeface="Raleway" charset="0"/>
                <a:ea typeface="Raleway" charset="0"/>
                <a:cs typeface="Raleway" charset="0"/>
              </a:rPr>
              <a:t>Play ball! Off leash exercise is important to. Toss a ball, Frisbee, roll small toys, etc. Interacting with your dog is important just for the fun of it! (Just make sure you always end with the toy in YOUR hand. You must always “win” to reinforce your place as top dog!) </a:t>
            </a:r>
          </a:p>
        </p:txBody>
      </p:sp>
      <p:sp>
        <p:nvSpPr>
          <p:cNvPr id="5" name="Rectangle 4"/>
          <p:cNvSpPr/>
          <p:nvPr/>
        </p:nvSpPr>
        <p:spPr>
          <a:xfrm>
            <a:off x="2152994" y="658297"/>
            <a:ext cx="8653331" cy="707886"/>
          </a:xfrm>
          <a:prstGeom prst="rect">
            <a:avLst/>
          </a:prstGeom>
        </p:spPr>
        <p:txBody>
          <a:bodyPr wrap="none">
            <a:spAutoFit/>
          </a:bodyPr>
          <a:lstStyle/>
          <a:p>
            <a:r>
              <a:rPr lang="en-US" sz="4000" u="sng" dirty="0" smtClean="0">
                <a:solidFill>
                  <a:srgbClr val="FF0000"/>
                </a:solidFill>
                <a:latin typeface="Modern No. 20" charset="0"/>
                <a:ea typeface="Modern No. 20" charset="0"/>
                <a:cs typeface="Modern No. 20" charset="0"/>
              </a:rPr>
              <a:t>EXERCISE.</a:t>
            </a:r>
            <a:r>
              <a:rPr lang="en-US" sz="4000" dirty="0" smtClean="0">
                <a:latin typeface="Modern No. 20" charset="0"/>
                <a:ea typeface="Modern No. 20" charset="0"/>
                <a:cs typeface="Modern No. 20" charset="0"/>
              </a:rPr>
              <a:t> DISPLINE. AFFECTION </a:t>
            </a:r>
            <a:endParaRPr lang="en-US" sz="4000" dirty="0"/>
          </a:p>
        </p:txBody>
      </p:sp>
    </p:spTree>
    <p:extLst>
      <p:ext uri="{BB962C8B-B14F-4D97-AF65-F5344CB8AC3E}">
        <p14:creationId xmlns:p14="http://schemas.microsoft.com/office/powerpoint/2010/main" val="2123141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193675"/>
            <a:ext cx="10515600" cy="1325563"/>
          </a:xfrm>
        </p:spPr>
        <p:txBody>
          <a:bodyPr>
            <a:normAutofit/>
          </a:bodyPr>
          <a:lstStyle/>
          <a:p>
            <a:r>
              <a:rPr lang="en-US" sz="4000" dirty="0" smtClean="0">
                <a:latin typeface="Modern No. 20" charset="0"/>
                <a:ea typeface="Modern No. 20" charset="0"/>
                <a:cs typeface="Modern No. 20" charset="0"/>
              </a:rPr>
              <a:t>WELCOME FOSTERS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323850" y="1519238"/>
            <a:ext cx="10515600"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latin typeface="Modern No. 20" charset="0"/>
                <a:ea typeface="Modern No. 20" charset="0"/>
                <a:cs typeface="Modern No. 20" charset="0"/>
              </a:rPr>
              <a:t>If you have received this package it means you have already been approved to join our foster team. Congratulations </a:t>
            </a:r>
            <a:r>
              <a:rPr lang="mr-IN" sz="2400" dirty="0" smtClean="0">
                <a:latin typeface="Modern No. 20" charset="0"/>
                <a:ea typeface="Modern No. 20" charset="0"/>
                <a:cs typeface="Modern No. 20" charset="0"/>
              </a:rPr>
              <a:t>–</a:t>
            </a:r>
            <a:r>
              <a:rPr lang="en-US" sz="2400" dirty="0" smtClean="0">
                <a:latin typeface="Modern No. 20" charset="0"/>
                <a:ea typeface="Modern No. 20" charset="0"/>
                <a:cs typeface="Modern No. 20" charset="0"/>
              </a:rPr>
              <a:t> we are so happy to have you!!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Fosters are the most important part of the rescue triad. You will be the bridge from the sad world of yesterday to the joy and happiness of their forever home. We can not thank you enough for being a part of each dog’s story and being that ever important bridge to tomorrow. Without Fosters we could not save dogs. Period.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In some cases you may be the first kind hand a foster dog knows. So please, remember be patient, many of our dogs have hard beginnings. This means you can expect your dog to NOT be housebroken, know basic commands, have perfect health, know how to interact easily, etc. Fostering is rewarding but not ever day is easy.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smtClean="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The following packet of information is to help you in this very important job as you are front line warriors to saving lives. </a:t>
            </a:r>
            <a:endParaRPr lang="en-US" sz="1600" dirty="0">
              <a:latin typeface="Raleway" charset="0"/>
              <a:ea typeface="Raleway" charset="0"/>
              <a:cs typeface="Raleway" charset="0"/>
            </a:endParaRPr>
          </a:p>
        </p:txBody>
      </p:sp>
      <p:pic>
        <p:nvPicPr>
          <p:cNvPr id="4" name="Picture 3"/>
          <p:cNvPicPr>
            <a:picLocks noChangeAspect="1"/>
          </p:cNvPicPr>
          <p:nvPr/>
        </p:nvPicPr>
        <p:blipFill>
          <a:blip r:embed="rId2"/>
          <a:stretch>
            <a:fillRect/>
          </a:stretch>
        </p:blipFill>
        <p:spPr>
          <a:xfrm>
            <a:off x="8943974" y="5276060"/>
            <a:ext cx="2900361" cy="1450181"/>
          </a:xfrm>
          <a:prstGeom prst="rect">
            <a:avLst/>
          </a:prstGeom>
        </p:spPr>
      </p:pic>
    </p:spTree>
    <p:extLst>
      <p:ext uri="{BB962C8B-B14F-4D97-AF65-F5344CB8AC3E}">
        <p14:creationId xmlns:p14="http://schemas.microsoft.com/office/powerpoint/2010/main" val="244826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1825625"/>
            <a:ext cx="11157857" cy="4351338"/>
          </a:xfrm>
        </p:spPr>
        <p:txBody>
          <a:bodyPr>
            <a:normAutofit/>
          </a:bodyPr>
          <a:lstStyle/>
          <a:p>
            <a:pPr>
              <a:lnSpc>
                <a:spcPct val="120000"/>
              </a:lnSpc>
              <a:buFont typeface="Wingdings" charset="2"/>
              <a:buChar char="§"/>
            </a:pPr>
            <a:r>
              <a:rPr lang="en-US" sz="1600" dirty="0" smtClean="0">
                <a:latin typeface="Raleway" charset="0"/>
                <a:ea typeface="Raleway" charset="0"/>
                <a:cs typeface="Raleway" charset="0"/>
              </a:rPr>
              <a:t>Thirty minutes of clicker training in a dedicated session in a day is fantastic for mental stimulation. </a:t>
            </a:r>
          </a:p>
          <a:p>
            <a:pPr>
              <a:lnSpc>
                <a:spcPct val="120000"/>
              </a:lnSpc>
              <a:buFont typeface="Wingdings" charset="2"/>
              <a:buChar char="§"/>
            </a:pPr>
            <a:r>
              <a:rPr lang="en-US" sz="1600" dirty="0" smtClean="0">
                <a:latin typeface="Raleway" charset="0"/>
                <a:ea typeface="Raleway" charset="0"/>
                <a:cs typeface="Raleway" charset="0"/>
              </a:rPr>
              <a:t>Also be sure through out the day you make your dog work for their food, their treats, etc. In  order to gain the most benefit from their training, it’s best to just use the dog’s obedience everyday throughout their daily routine.  Doing this is FAR more effective than you just going home, going in your backyard, and doing come, sit, place (etc.), repeatedly for 45 minutes.</a:t>
            </a:r>
          </a:p>
          <a:p>
            <a:pPr lvl="1">
              <a:lnSpc>
                <a:spcPct val="120000"/>
              </a:lnSpc>
              <a:buFont typeface="Wingdings" charset="2"/>
              <a:buChar char="§"/>
            </a:pPr>
            <a:r>
              <a:rPr lang="en-US" sz="1600" i="1" dirty="0" smtClean="0">
                <a:latin typeface="Raleway" charset="0"/>
                <a:ea typeface="Raleway" charset="0"/>
                <a:cs typeface="Raleway" charset="0"/>
              </a:rPr>
              <a:t>Example: </a:t>
            </a:r>
            <a:r>
              <a:rPr lang="en-US" sz="1600" dirty="0" smtClean="0">
                <a:latin typeface="Raleway" charset="0"/>
                <a:ea typeface="Raleway" charset="0"/>
                <a:cs typeface="Raleway" charset="0"/>
              </a:rPr>
              <a:t>When it’s time to feed your dog, have them sit, walk away, sit their food bowl down, make them wait a minute, and release them.</a:t>
            </a:r>
          </a:p>
          <a:p>
            <a:pPr lvl="1">
              <a:lnSpc>
                <a:spcPct val="120000"/>
              </a:lnSpc>
              <a:buFont typeface="Wingdings" charset="2"/>
              <a:buChar char="§"/>
            </a:pPr>
            <a:r>
              <a:rPr lang="en-US" sz="1600" i="1" dirty="0" smtClean="0">
                <a:latin typeface="Raleway" charset="0"/>
                <a:ea typeface="Raleway" charset="0"/>
                <a:cs typeface="Raleway" charset="0"/>
              </a:rPr>
              <a:t>Example: </a:t>
            </a:r>
            <a:r>
              <a:rPr lang="en-US" sz="1600" dirty="0" smtClean="0">
                <a:latin typeface="Raleway" charset="0"/>
                <a:ea typeface="Raleway" charset="0"/>
                <a:cs typeface="Raleway" charset="0"/>
              </a:rPr>
              <a:t>When you go out a door, make them sit, you walkout, and make them wait until you release them.</a:t>
            </a:r>
          </a:p>
          <a:p>
            <a:pPr lvl="1">
              <a:lnSpc>
                <a:spcPct val="120000"/>
              </a:lnSpc>
              <a:buFont typeface="Wingdings" charset="2"/>
              <a:buChar char="§"/>
            </a:pPr>
            <a:r>
              <a:rPr lang="en-US" sz="1600" i="1" dirty="0" smtClean="0">
                <a:latin typeface="Raleway" charset="0"/>
                <a:ea typeface="Raleway" charset="0"/>
                <a:cs typeface="Raleway" charset="0"/>
              </a:rPr>
              <a:t>Example: </a:t>
            </a:r>
            <a:r>
              <a:rPr lang="en-US" sz="1600" dirty="0" smtClean="0">
                <a:latin typeface="Raleway" charset="0"/>
                <a:ea typeface="Raleway" charset="0"/>
                <a:cs typeface="Raleway" charset="0"/>
              </a:rPr>
              <a:t>When someone comes to the door, “place” them on their dog bed, make them wait patiently, and the release them.</a:t>
            </a:r>
          </a:p>
          <a:p>
            <a:endParaRPr lang="en-US" dirty="0"/>
          </a:p>
        </p:txBody>
      </p:sp>
      <p:sp>
        <p:nvSpPr>
          <p:cNvPr id="6" name="Rectangle 5"/>
          <p:cNvSpPr/>
          <p:nvPr/>
        </p:nvSpPr>
        <p:spPr>
          <a:xfrm>
            <a:off x="2152994" y="658297"/>
            <a:ext cx="8653331" cy="707886"/>
          </a:xfrm>
          <a:prstGeom prst="rect">
            <a:avLst/>
          </a:prstGeom>
        </p:spPr>
        <p:txBody>
          <a:bodyPr wrap="none">
            <a:spAutoFit/>
          </a:bodyPr>
          <a:lstStyle/>
          <a:p>
            <a:r>
              <a:rPr lang="en-US" sz="4000" u="sng" dirty="0" smtClean="0">
                <a:solidFill>
                  <a:srgbClr val="FF0000"/>
                </a:solidFill>
                <a:latin typeface="Modern No. 20" charset="0"/>
                <a:ea typeface="Modern No. 20" charset="0"/>
                <a:cs typeface="Modern No. 20" charset="0"/>
              </a:rPr>
              <a:t>EXERCISE.</a:t>
            </a:r>
            <a:r>
              <a:rPr lang="en-US" sz="4000" dirty="0" smtClean="0">
                <a:latin typeface="Modern No. 20" charset="0"/>
                <a:ea typeface="Modern No. 20" charset="0"/>
                <a:cs typeface="Modern No. 20" charset="0"/>
              </a:rPr>
              <a:t> DISPLINE. AFFECTION </a:t>
            </a:r>
            <a:endParaRPr lang="en-US" sz="4000" dirty="0"/>
          </a:p>
        </p:txBody>
      </p:sp>
    </p:spTree>
    <p:extLst>
      <p:ext uri="{BB962C8B-B14F-4D97-AF65-F5344CB8AC3E}">
        <p14:creationId xmlns:p14="http://schemas.microsoft.com/office/powerpoint/2010/main" val="1800141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5" y="1507172"/>
            <a:ext cx="10515600" cy="1325563"/>
          </a:xfrm>
        </p:spPr>
        <p:txBody>
          <a:bodyPr>
            <a:normAutofit/>
          </a:bodyPr>
          <a:lstStyle/>
          <a:p>
            <a:r>
              <a:rPr lang="en-US" sz="1600" dirty="0" smtClean="0">
                <a:latin typeface="Raleway" charset="0"/>
                <a:ea typeface="Raleway" charset="0"/>
                <a:cs typeface="Raleway" charset="0"/>
              </a:rPr>
              <a:t>Training is </a:t>
            </a:r>
            <a:r>
              <a:rPr lang="en-US" sz="1600" b="1" u="sng" dirty="0" smtClean="0">
                <a:latin typeface="Raleway" charset="0"/>
                <a:ea typeface="Raleway" charset="0"/>
                <a:cs typeface="Raleway" charset="0"/>
              </a:rPr>
              <a:t>not mandatory although it is a lot of fun and rewarding</a:t>
            </a:r>
            <a:endParaRPr lang="en-US" sz="1600" dirty="0">
              <a:latin typeface="Raleway" charset="0"/>
              <a:ea typeface="Raleway" charset="0"/>
              <a:cs typeface="Raleway" charset="0"/>
            </a:endParaRPr>
          </a:p>
        </p:txBody>
      </p:sp>
      <p:sp>
        <p:nvSpPr>
          <p:cNvPr id="3" name="Content Placeholder 2"/>
          <p:cNvSpPr>
            <a:spLocks noGrp="1"/>
          </p:cNvSpPr>
          <p:nvPr>
            <p:ph idx="1"/>
          </p:nvPr>
        </p:nvSpPr>
        <p:spPr>
          <a:xfrm>
            <a:off x="560615" y="2658020"/>
            <a:ext cx="10515600" cy="3228431"/>
          </a:xfrm>
        </p:spPr>
        <p:txBody>
          <a:bodyPr>
            <a:normAutofit/>
          </a:bodyPr>
          <a:lstStyle/>
          <a:p>
            <a:r>
              <a:rPr lang="en-US" sz="1600" dirty="0" smtClean="0">
                <a:latin typeface="Raleway" charset="0"/>
                <a:ea typeface="Raleway" charset="0"/>
                <a:cs typeface="Raleway" charset="0"/>
              </a:rPr>
              <a:t>Clicker Training and NILF (Nothing In Life is Free) concepts are great for foster dogs because it helps reinforce their instincts to respect their leaders and work for what they want. You can be the nicest boss your dog has ever had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but you must always be the boss. Having a strong leader helps dogs feel calm, safe, and cared for. </a:t>
            </a:r>
          </a:p>
          <a:p>
            <a:r>
              <a:rPr lang="en-US" sz="1600" dirty="0" smtClean="0">
                <a:latin typeface="Raleway" charset="0"/>
                <a:ea typeface="Raleway" charset="0"/>
                <a:cs typeface="Raleway" charset="0"/>
              </a:rPr>
              <a:t>Clicker training is also a very fun way for you to bond and play with your foster dogs! It is super rewarding to watch them learn, grow, become more confident and be more ready for the wonderful life ahead of them! </a:t>
            </a:r>
          </a:p>
          <a:p>
            <a:r>
              <a:rPr lang="en-US" sz="1600" dirty="0" smtClean="0">
                <a:latin typeface="Raleway" charset="0"/>
                <a:ea typeface="Raleway" charset="0"/>
                <a:cs typeface="Raleway" charset="0"/>
              </a:rPr>
              <a:t>Some great links to clicker training can be found here: </a:t>
            </a:r>
          </a:p>
          <a:p>
            <a:pPr marL="800100" lvl="1" indent="-342900">
              <a:buFont typeface="+mj-lt"/>
              <a:buAutoNum type="arabicPeriod"/>
            </a:pPr>
            <a:r>
              <a:rPr lang="en-US" sz="1600" dirty="0" smtClean="0">
                <a:latin typeface="Raleway" charset="0"/>
                <a:ea typeface="Raleway" charset="0"/>
                <a:cs typeface="Raleway" charset="0"/>
              </a:rPr>
              <a:t>Getting started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Love this video for explanation as to how to make this training technique work and why : </a:t>
            </a:r>
            <a:r>
              <a:rPr lang="en-US" sz="1600" dirty="0" smtClean="0">
                <a:latin typeface="Raleway" charset="0"/>
                <a:ea typeface="Raleway" charset="0"/>
                <a:cs typeface="Raleway" charset="0"/>
                <a:hlinkClick r:id="rId2"/>
              </a:rPr>
              <a:t>https://www.youtube.com/watch?v=omZt5Eu8nfE</a:t>
            </a:r>
            <a:endParaRPr lang="en-US" sz="1600" dirty="0" smtClean="0">
              <a:latin typeface="Raleway" charset="0"/>
              <a:ea typeface="Raleway" charset="0"/>
              <a:cs typeface="Raleway" charset="0"/>
            </a:endParaRPr>
          </a:p>
          <a:p>
            <a:pPr marL="800100" lvl="1" indent="-342900">
              <a:buFont typeface="+mj-lt"/>
              <a:buAutoNum type="arabicPeriod"/>
            </a:pPr>
            <a:r>
              <a:rPr lang="en-US" sz="1600" dirty="0" smtClean="0">
                <a:latin typeface="Raleway" charset="0"/>
                <a:ea typeface="Raleway" charset="0"/>
                <a:cs typeface="Raleway" charset="0"/>
              </a:rPr>
              <a:t>This is a great HOW to - https://</a:t>
            </a:r>
            <a:r>
              <a:rPr lang="en-US" sz="1600" dirty="0" err="1" smtClean="0">
                <a:latin typeface="Raleway" charset="0"/>
                <a:ea typeface="Raleway" charset="0"/>
                <a:cs typeface="Raleway" charset="0"/>
              </a:rPr>
              <a:t>www.youtube.com</a:t>
            </a:r>
            <a:r>
              <a:rPr lang="en-US" sz="1600" dirty="0" smtClean="0">
                <a:latin typeface="Raleway" charset="0"/>
                <a:ea typeface="Raleway" charset="0"/>
                <a:cs typeface="Raleway" charset="0"/>
              </a:rPr>
              <a:t>/</a:t>
            </a:r>
            <a:r>
              <a:rPr lang="en-US" sz="1600" dirty="0" err="1" smtClean="0">
                <a:latin typeface="Raleway" charset="0"/>
                <a:ea typeface="Raleway" charset="0"/>
                <a:cs typeface="Raleway" charset="0"/>
              </a:rPr>
              <a:t>watch?v</a:t>
            </a:r>
            <a:r>
              <a:rPr lang="en-US" sz="1600" dirty="0" smtClean="0">
                <a:latin typeface="Raleway" charset="0"/>
                <a:ea typeface="Raleway" charset="0"/>
                <a:cs typeface="Raleway" charset="0"/>
              </a:rPr>
              <a:t>=HPDOrEEsAJ8</a:t>
            </a:r>
            <a:endParaRPr lang="en-US" sz="1600" dirty="0"/>
          </a:p>
        </p:txBody>
      </p:sp>
      <p:sp>
        <p:nvSpPr>
          <p:cNvPr id="5" name="Rectangle 4"/>
          <p:cNvSpPr/>
          <p:nvPr/>
        </p:nvSpPr>
        <p:spPr>
          <a:xfrm>
            <a:off x="2124419" y="549231"/>
            <a:ext cx="8653331" cy="707886"/>
          </a:xfrm>
          <a:prstGeom prst="rect">
            <a:avLst/>
          </a:prstGeom>
        </p:spPr>
        <p:txBody>
          <a:bodyPr wrap="none">
            <a:spAutoFit/>
          </a:bodyPr>
          <a:lstStyle/>
          <a:p>
            <a:r>
              <a:rPr lang="en-US" sz="4000" u="sng" dirty="0" smtClean="0">
                <a:solidFill>
                  <a:srgbClr val="FF0000"/>
                </a:solidFill>
                <a:latin typeface="Modern No. 20" charset="0"/>
                <a:ea typeface="Modern No. 20" charset="0"/>
                <a:cs typeface="Modern No. 20" charset="0"/>
              </a:rPr>
              <a:t>EXERCISE.</a:t>
            </a:r>
            <a:r>
              <a:rPr lang="en-US" sz="4000" dirty="0" smtClean="0">
                <a:latin typeface="Modern No. 20" charset="0"/>
                <a:ea typeface="Modern No. 20" charset="0"/>
                <a:cs typeface="Modern No. 20" charset="0"/>
              </a:rPr>
              <a:t> DISPLINE. AFFECTION </a:t>
            </a:r>
            <a:endParaRPr lang="en-US" sz="4000" dirty="0"/>
          </a:p>
        </p:txBody>
      </p:sp>
    </p:spTree>
    <p:extLst>
      <p:ext uri="{BB962C8B-B14F-4D97-AF65-F5344CB8AC3E}">
        <p14:creationId xmlns:p14="http://schemas.microsoft.com/office/powerpoint/2010/main" val="442997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0850" y="1790519"/>
            <a:ext cx="10515600"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Discipline is so incredibly important for your foster dog. Teaching him or her how to be a “good dog” will help them be a wonderful dog that is adopted and cherished in their new home. Discipline and rules are a vital part of the fostering process.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Discipline means rules, and you calling the shots. It never means scolding, hitting, yelling or being cruel. Ever. The best behaved dogs have learned to TRUST their human leaders. This trust is a vital part of the relationship. </a:t>
            </a:r>
            <a:endParaRPr lang="en-US" sz="1600" dirty="0">
              <a:latin typeface="Raleway" charset="0"/>
              <a:ea typeface="Raleway" charset="0"/>
              <a:cs typeface="Raleway" charset="0"/>
            </a:endParaRPr>
          </a:p>
        </p:txBody>
      </p:sp>
      <p:sp>
        <p:nvSpPr>
          <p:cNvPr id="5" name="Rectangle 4"/>
          <p:cNvSpPr/>
          <p:nvPr/>
        </p:nvSpPr>
        <p:spPr>
          <a:xfrm>
            <a:off x="1895819" y="672584"/>
            <a:ext cx="8653331" cy="707886"/>
          </a:xfrm>
          <a:prstGeom prst="rect">
            <a:avLst/>
          </a:prstGeom>
        </p:spPr>
        <p:txBody>
          <a:bodyPr wrap="none">
            <a:spAutoFit/>
          </a:bodyPr>
          <a:lstStyle/>
          <a:p>
            <a:r>
              <a:rPr lang="en-US" sz="4000" dirty="0" smtClean="0">
                <a:latin typeface="Modern No. 20" charset="0"/>
                <a:ea typeface="Modern No. 20" charset="0"/>
                <a:cs typeface="Modern No. 20" charset="0"/>
              </a:rPr>
              <a:t>EXERCISE. </a:t>
            </a:r>
            <a:r>
              <a:rPr lang="en-US" sz="4000" u="sng" dirty="0" smtClean="0">
                <a:solidFill>
                  <a:srgbClr val="FF0000"/>
                </a:solidFill>
                <a:latin typeface="Modern No. 20" charset="0"/>
                <a:ea typeface="Modern No. 20" charset="0"/>
                <a:cs typeface="Modern No. 20" charset="0"/>
              </a:rPr>
              <a:t>DISPLINE</a:t>
            </a:r>
            <a:r>
              <a:rPr lang="en-US" sz="4000" dirty="0" smtClean="0">
                <a:latin typeface="Modern No. 20" charset="0"/>
                <a:ea typeface="Modern No. 20" charset="0"/>
                <a:cs typeface="Modern No. 20" charset="0"/>
              </a:rPr>
              <a:t>. AFFECTION </a:t>
            </a:r>
            <a:endParaRPr lang="en-US" sz="4000" dirty="0"/>
          </a:p>
        </p:txBody>
      </p:sp>
    </p:spTree>
    <p:extLst>
      <p:ext uri="{BB962C8B-B14F-4D97-AF65-F5344CB8AC3E}">
        <p14:creationId xmlns:p14="http://schemas.microsoft.com/office/powerpoint/2010/main" val="1731534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754" y="1070679"/>
            <a:ext cx="3290850" cy="625276"/>
          </a:xfrm>
        </p:spPr>
        <p:txBody>
          <a:bodyPr>
            <a:normAutofit/>
          </a:bodyPr>
          <a:lstStyle/>
          <a:p>
            <a:r>
              <a:rPr lang="en-US" sz="2400" smtClean="0">
                <a:latin typeface="Raleway" charset="0"/>
                <a:ea typeface="Raleway" charset="0"/>
                <a:cs typeface="Raleway" charset="0"/>
              </a:rPr>
              <a:t>House Breaking</a:t>
            </a:r>
            <a:endParaRPr lang="en-US" sz="2400" dirty="0">
              <a:latin typeface="Raleway" charset="0"/>
              <a:ea typeface="Raleway" charset="0"/>
              <a:cs typeface="Raleway" charset="0"/>
            </a:endParaRPr>
          </a:p>
        </p:txBody>
      </p:sp>
      <p:sp>
        <p:nvSpPr>
          <p:cNvPr id="3" name="Content Placeholder 2"/>
          <p:cNvSpPr>
            <a:spLocks noGrp="1"/>
          </p:cNvSpPr>
          <p:nvPr>
            <p:ph idx="1"/>
          </p:nvPr>
        </p:nvSpPr>
        <p:spPr>
          <a:xfrm>
            <a:off x="340587" y="1778565"/>
            <a:ext cx="11732350" cy="4954744"/>
          </a:xfrm>
        </p:spPr>
        <p:txBody>
          <a:bodyPr>
            <a:normAutofit fontScale="92500"/>
          </a:bodyPr>
          <a:lstStyle/>
          <a:p>
            <a:pPr marL="0" indent="0">
              <a:lnSpc>
                <a:spcPct val="100000"/>
              </a:lnSpc>
              <a:buNone/>
            </a:pPr>
            <a:r>
              <a:rPr lang="en-US" sz="1600" dirty="0" smtClean="0">
                <a:latin typeface="Raleway" charset="0"/>
                <a:ea typeface="Raleway" charset="0"/>
                <a:cs typeface="Raleway" charset="0"/>
              </a:rPr>
              <a:t>Many foster dogs will not be housebroken. This does not mean your house has to be destroyed! Most dogs can be trained rather quickly provided you remain disciplined and do the following: </a:t>
            </a:r>
          </a:p>
          <a:p>
            <a:pPr marL="0" indent="0">
              <a:lnSpc>
                <a:spcPct val="100000"/>
              </a:lnSpc>
              <a:buNone/>
            </a:pPr>
            <a:endParaRPr lang="en-US" sz="1600" dirty="0" smtClean="0">
              <a:latin typeface="Raleway" charset="0"/>
              <a:ea typeface="Raleway" charset="0"/>
              <a:cs typeface="Raleway" charset="0"/>
            </a:endParaRPr>
          </a:p>
          <a:p>
            <a:pPr marL="342900" indent="-342900">
              <a:lnSpc>
                <a:spcPct val="100000"/>
              </a:lnSpc>
              <a:buFont typeface="+mj-lt"/>
              <a:buAutoNum type="arabicPeriod"/>
            </a:pPr>
            <a:r>
              <a:rPr lang="en-US" sz="1600" dirty="0" smtClean="0">
                <a:latin typeface="Raleway" charset="0"/>
                <a:ea typeface="Raleway" charset="0"/>
                <a:cs typeface="Raleway" charset="0"/>
              </a:rPr>
              <a:t>Keep your dog in his crate when he can not be supervised. Dogs instinctually will not eliminate where they must sleep. Keep the area in the crate small enough that a dog can stand up and turn around but not pee or poop and then push it aside. </a:t>
            </a:r>
          </a:p>
          <a:p>
            <a:pPr marL="342900" indent="-342900">
              <a:lnSpc>
                <a:spcPct val="100000"/>
              </a:lnSpc>
              <a:buFont typeface="+mj-lt"/>
              <a:buAutoNum type="arabicPeriod"/>
            </a:pPr>
            <a:r>
              <a:rPr lang="en-US" sz="1600" dirty="0" smtClean="0">
                <a:latin typeface="Raleway" charset="0"/>
                <a:ea typeface="Raleway" charset="0"/>
                <a:cs typeface="Raleway" charset="0"/>
              </a:rPr>
              <a:t>Take your dog out IMMEDIATELY when he comes out of the crate. Do not let him/her sniff or roam inside. He/she WILL have to go so carry him/her RIGHT OUT or lead with the leash immediately outside. He should go out every 3-4 hours or so (puppies may need to go out every 2 hours). </a:t>
            </a:r>
          </a:p>
          <a:p>
            <a:pPr marL="342900" indent="-342900">
              <a:lnSpc>
                <a:spcPct val="100000"/>
              </a:lnSpc>
              <a:buFont typeface="+mj-lt"/>
              <a:buAutoNum type="arabicPeriod"/>
            </a:pPr>
            <a:r>
              <a:rPr lang="en-US" sz="1600" dirty="0" smtClean="0">
                <a:latin typeface="Raleway" charset="0"/>
                <a:ea typeface="Raleway" charset="0"/>
                <a:cs typeface="Raleway" charset="0"/>
              </a:rPr>
              <a:t>Dogs (puppies especially) will need to go out within 15 minutes of eating. Make sure they go out immediately after eating/drinking. </a:t>
            </a:r>
          </a:p>
          <a:p>
            <a:pPr marL="342900" indent="-342900">
              <a:lnSpc>
                <a:spcPct val="100000"/>
              </a:lnSpc>
              <a:buFont typeface="+mj-lt"/>
              <a:buAutoNum type="arabicPeriod"/>
            </a:pPr>
            <a:r>
              <a:rPr lang="en-US" sz="1600" dirty="0" smtClean="0">
                <a:latin typeface="Raleway" charset="0"/>
                <a:ea typeface="Raleway" charset="0"/>
                <a:cs typeface="Raleway" charset="0"/>
              </a:rPr>
              <a:t>An untrained dog or puppy can not roam around the house without supervision. Keep the dog on a leash if needed to make sure he can not wonder off and have an accident. If you see your dog is about to go in the house, state a firm “no”, immediately carry him out or place where he SHOULD go and praise praise praise if he does!! Offering a treat IMMEDIATELY AFTER HE GOES IN THE SPOT HE WENT HELPS CREATE A POSITIVE ASSOCIATION AND IS GREAT POSITIVE REINFORMCENT. </a:t>
            </a:r>
          </a:p>
          <a:p>
            <a:pPr marL="342900" indent="-342900">
              <a:lnSpc>
                <a:spcPct val="100000"/>
              </a:lnSpc>
              <a:buFont typeface="+mj-lt"/>
              <a:buAutoNum type="arabicPeriod"/>
            </a:pPr>
            <a:r>
              <a:rPr lang="en-US" sz="1600" dirty="0" smtClean="0">
                <a:latin typeface="Raleway" charset="0"/>
                <a:ea typeface="Raleway" charset="0"/>
                <a:cs typeface="Raleway" charset="0"/>
              </a:rPr>
              <a:t>When you are not able to watch the dog and pick him up immediately if he is about to have an accident, he needs to be in a crate. </a:t>
            </a:r>
          </a:p>
          <a:p>
            <a:pPr marL="342900" indent="-342900">
              <a:lnSpc>
                <a:spcPct val="100000"/>
              </a:lnSpc>
              <a:buFont typeface="+mj-lt"/>
              <a:buAutoNum type="arabicPeriod"/>
            </a:pPr>
            <a:r>
              <a:rPr lang="en-US" sz="1600" dirty="0" smtClean="0">
                <a:latin typeface="Raleway" charset="0"/>
                <a:ea typeface="Raleway" charset="0"/>
                <a:cs typeface="Raleway" charset="0"/>
              </a:rPr>
              <a:t>When they DO go outside IMMEDIATELY REWARD with a treat and celebrate!!! They learn fast! </a:t>
            </a:r>
            <a:endParaRPr lang="en-US" sz="1600" dirty="0">
              <a:latin typeface="Raleway" charset="0"/>
              <a:ea typeface="Raleway" charset="0"/>
              <a:cs typeface="Raleway" charset="0"/>
            </a:endParaRPr>
          </a:p>
        </p:txBody>
      </p:sp>
      <p:sp>
        <p:nvSpPr>
          <p:cNvPr id="5" name="Rectangle 4"/>
          <p:cNvSpPr/>
          <p:nvPr/>
        </p:nvSpPr>
        <p:spPr>
          <a:xfrm>
            <a:off x="1938682" y="484498"/>
            <a:ext cx="8653331" cy="707886"/>
          </a:xfrm>
          <a:prstGeom prst="rect">
            <a:avLst/>
          </a:prstGeom>
        </p:spPr>
        <p:txBody>
          <a:bodyPr wrap="none">
            <a:spAutoFit/>
          </a:bodyPr>
          <a:lstStyle/>
          <a:p>
            <a:r>
              <a:rPr lang="en-US" sz="4000" dirty="0" smtClean="0">
                <a:latin typeface="Modern No. 20" charset="0"/>
                <a:ea typeface="Modern No. 20" charset="0"/>
                <a:cs typeface="Modern No. 20" charset="0"/>
              </a:rPr>
              <a:t>EXERCISE. </a:t>
            </a:r>
            <a:r>
              <a:rPr lang="en-US" sz="4000" u="sng" dirty="0" smtClean="0">
                <a:solidFill>
                  <a:srgbClr val="FF0000"/>
                </a:solidFill>
                <a:latin typeface="Modern No. 20" charset="0"/>
                <a:ea typeface="Modern No. 20" charset="0"/>
                <a:cs typeface="Modern No. 20" charset="0"/>
              </a:rPr>
              <a:t>DISPLINE</a:t>
            </a:r>
            <a:r>
              <a:rPr lang="en-US" sz="4000" dirty="0" smtClean="0">
                <a:latin typeface="Modern No. 20" charset="0"/>
                <a:ea typeface="Modern No. 20" charset="0"/>
                <a:cs typeface="Modern No. 20" charset="0"/>
              </a:rPr>
              <a:t>. AFFECTION </a:t>
            </a:r>
            <a:endParaRPr lang="en-US" sz="4000" dirty="0"/>
          </a:p>
        </p:txBody>
      </p:sp>
    </p:spTree>
    <p:extLst>
      <p:ext uri="{BB962C8B-B14F-4D97-AF65-F5344CB8AC3E}">
        <p14:creationId xmlns:p14="http://schemas.microsoft.com/office/powerpoint/2010/main" val="1210017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6" y="2746500"/>
            <a:ext cx="10515600" cy="1325563"/>
          </a:xfrm>
        </p:spPr>
        <p:txBody>
          <a:bodyPr>
            <a:normAutofit fontScale="90000"/>
          </a:bodyPr>
          <a:lstStyle/>
          <a:p>
            <a:r>
              <a:rPr lang="en-US" sz="3200" dirty="0" smtClean="0">
                <a:latin typeface="Raleway" charset="0"/>
                <a:ea typeface="Raleway" charset="0"/>
                <a:cs typeface="Raleway" charset="0"/>
              </a:rPr>
              <a:t/>
            </a:r>
            <a:br>
              <a:rPr lang="en-US" sz="3200" dirty="0" smtClean="0">
                <a:latin typeface="Raleway" charset="0"/>
                <a:ea typeface="Raleway" charset="0"/>
                <a:cs typeface="Raleway" charset="0"/>
              </a:rPr>
            </a:br>
            <a:r>
              <a:rPr lang="en-US" sz="1800" dirty="0" smtClean="0">
                <a:latin typeface="Raleway" charset="0"/>
                <a:ea typeface="Raleway" charset="0"/>
                <a:cs typeface="Raleway" charset="0"/>
              </a:rPr>
              <a:t>Some fosters feel guilty placing a dog in a crate when they are not home, or at night. Do not. </a:t>
            </a:r>
            <a:br>
              <a:rPr lang="en-US" sz="1800" dirty="0" smtClean="0">
                <a:latin typeface="Raleway" charset="0"/>
                <a:ea typeface="Raleway" charset="0"/>
                <a:cs typeface="Raleway" charset="0"/>
              </a:rPr>
            </a:br>
            <a:r>
              <a:rPr lang="en-US" sz="1800" dirty="0">
                <a:latin typeface="Raleway" charset="0"/>
                <a:ea typeface="Raleway" charset="0"/>
                <a:cs typeface="Raleway" charset="0"/>
              </a:rPr>
              <a:t/>
            </a:r>
            <a:br>
              <a:rPr lang="en-US" sz="1800" dirty="0">
                <a:latin typeface="Raleway" charset="0"/>
                <a:ea typeface="Raleway" charset="0"/>
                <a:cs typeface="Raleway" charset="0"/>
              </a:rPr>
            </a:br>
            <a:r>
              <a:rPr lang="en-US" sz="1800" dirty="0" smtClean="0">
                <a:latin typeface="Raleway" charset="0"/>
                <a:ea typeface="Raleway" charset="0"/>
                <a:cs typeface="Raleway" charset="0"/>
              </a:rPr>
              <a:t>Dogs are den animals. This means they prefer to have places of their own that are structured and smaller to make them feel safe. Further, making sure your dog is safe, and follows the rules set forth in your house is part of the discipline they need.</a:t>
            </a:r>
            <a:br>
              <a:rPr lang="en-US" sz="1800" dirty="0" smtClean="0">
                <a:latin typeface="Raleway" charset="0"/>
                <a:ea typeface="Raleway" charset="0"/>
                <a:cs typeface="Raleway" charset="0"/>
              </a:rPr>
            </a:br>
            <a:r>
              <a:rPr lang="en-US" sz="1800" dirty="0">
                <a:latin typeface="Raleway" charset="0"/>
                <a:ea typeface="Raleway" charset="0"/>
                <a:cs typeface="Raleway" charset="0"/>
              </a:rPr>
              <a:t/>
            </a:r>
            <a:br>
              <a:rPr lang="en-US" sz="1800" dirty="0">
                <a:latin typeface="Raleway" charset="0"/>
                <a:ea typeface="Raleway" charset="0"/>
                <a:cs typeface="Raleway" charset="0"/>
              </a:rPr>
            </a:br>
            <a:r>
              <a:rPr lang="en-US" sz="1800" dirty="0" smtClean="0">
                <a:latin typeface="Raleway" charset="0"/>
                <a:ea typeface="Raleway" charset="0"/>
                <a:cs typeface="Raleway" charset="0"/>
              </a:rPr>
              <a:t>Your dog’s crate is their home within a home and a vital piece of the puzzle to feel safe.  </a:t>
            </a:r>
            <a:br>
              <a:rPr lang="en-US" sz="1800" dirty="0" smtClean="0">
                <a:latin typeface="Raleway" charset="0"/>
                <a:ea typeface="Raleway" charset="0"/>
                <a:cs typeface="Raleway" charset="0"/>
              </a:rPr>
            </a:br>
            <a:r>
              <a:rPr lang="en-US" sz="1800" dirty="0">
                <a:latin typeface="Raleway" charset="0"/>
                <a:ea typeface="Raleway" charset="0"/>
                <a:cs typeface="Raleway" charset="0"/>
              </a:rPr>
              <a:t/>
            </a:r>
            <a:br>
              <a:rPr lang="en-US" sz="1800" dirty="0">
                <a:latin typeface="Raleway" charset="0"/>
                <a:ea typeface="Raleway" charset="0"/>
                <a:cs typeface="Raleway" charset="0"/>
              </a:rPr>
            </a:br>
            <a:r>
              <a:rPr lang="en-US" sz="1800" dirty="0" smtClean="0">
                <a:latin typeface="Raleway" charset="0"/>
                <a:ea typeface="Raleway" charset="0"/>
                <a:cs typeface="Raleway" charset="0"/>
              </a:rPr>
              <a:t>Allowing dogs to sleep on furniture, elevates them to human status </a:t>
            </a:r>
            <a:r>
              <a:rPr lang="mr-IN" sz="1800" dirty="0" smtClean="0">
                <a:latin typeface="Raleway" charset="0"/>
                <a:ea typeface="Raleway" charset="0"/>
                <a:cs typeface="Raleway" charset="0"/>
              </a:rPr>
              <a:t>–</a:t>
            </a:r>
            <a:r>
              <a:rPr lang="en-US" sz="1800" dirty="0" smtClean="0">
                <a:latin typeface="Raleway" charset="0"/>
                <a:ea typeface="Raleway" charset="0"/>
                <a:cs typeface="Raleway" charset="0"/>
              </a:rPr>
              <a:t> it can lead to dominance and behavioral issues if they are given this privilege before it is truly earned.   </a:t>
            </a:r>
            <a:endParaRPr lang="en-US" sz="1800" dirty="0">
              <a:latin typeface="Raleway" charset="0"/>
              <a:ea typeface="Raleway" charset="0"/>
              <a:cs typeface="Raleway" charset="0"/>
            </a:endParaRPr>
          </a:p>
        </p:txBody>
      </p:sp>
      <p:sp>
        <p:nvSpPr>
          <p:cNvPr id="7" name="Rectangle 6"/>
          <p:cNvSpPr/>
          <p:nvPr/>
        </p:nvSpPr>
        <p:spPr>
          <a:xfrm>
            <a:off x="3523941" y="1138444"/>
            <a:ext cx="6096000" cy="830997"/>
          </a:xfrm>
          <a:prstGeom prst="rect">
            <a:avLst/>
          </a:prstGeom>
        </p:spPr>
        <p:txBody>
          <a:bodyPr>
            <a:spAutoFit/>
          </a:bodyPr>
          <a:lstStyle/>
          <a:p>
            <a:r>
              <a:rPr lang="en-US" sz="2400" dirty="0" smtClean="0">
                <a:latin typeface="Raleway" charset="0"/>
                <a:ea typeface="Raleway" charset="0"/>
                <a:cs typeface="Raleway" charset="0"/>
              </a:rPr>
              <a:t>Why Crate Training Is Important </a:t>
            </a:r>
            <a:br>
              <a:rPr lang="en-US" sz="2400" dirty="0" smtClean="0">
                <a:latin typeface="Raleway" charset="0"/>
                <a:ea typeface="Raleway" charset="0"/>
                <a:cs typeface="Raleway" charset="0"/>
              </a:rPr>
            </a:br>
            <a:endParaRPr lang="en-US" sz="2400" dirty="0"/>
          </a:p>
        </p:txBody>
      </p:sp>
      <p:sp>
        <p:nvSpPr>
          <p:cNvPr id="8" name="Rectangle 7"/>
          <p:cNvSpPr/>
          <p:nvPr/>
        </p:nvSpPr>
        <p:spPr>
          <a:xfrm>
            <a:off x="1938682" y="484498"/>
            <a:ext cx="8653331" cy="707886"/>
          </a:xfrm>
          <a:prstGeom prst="rect">
            <a:avLst/>
          </a:prstGeom>
        </p:spPr>
        <p:txBody>
          <a:bodyPr wrap="none">
            <a:spAutoFit/>
          </a:bodyPr>
          <a:lstStyle/>
          <a:p>
            <a:r>
              <a:rPr lang="en-US" sz="4000" dirty="0" smtClean="0">
                <a:latin typeface="Modern No. 20" charset="0"/>
                <a:ea typeface="Modern No. 20" charset="0"/>
                <a:cs typeface="Modern No. 20" charset="0"/>
              </a:rPr>
              <a:t>EXERCISE. </a:t>
            </a:r>
            <a:r>
              <a:rPr lang="en-US" sz="4000" u="sng" dirty="0" smtClean="0">
                <a:solidFill>
                  <a:srgbClr val="FF0000"/>
                </a:solidFill>
                <a:latin typeface="Modern No. 20" charset="0"/>
                <a:ea typeface="Modern No. 20" charset="0"/>
                <a:cs typeface="Modern No. 20" charset="0"/>
              </a:rPr>
              <a:t>DISPLINE</a:t>
            </a:r>
            <a:r>
              <a:rPr lang="en-US" sz="4000" dirty="0" smtClean="0">
                <a:latin typeface="Modern No. 20" charset="0"/>
                <a:ea typeface="Modern No. 20" charset="0"/>
                <a:cs typeface="Modern No. 20" charset="0"/>
              </a:rPr>
              <a:t>. AFFECTION </a:t>
            </a:r>
            <a:endParaRPr lang="en-US" sz="4000" dirty="0"/>
          </a:p>
        </p:txBody>
      </p:sp>
    </p:spTree>
    <p:extLst>
      <p:ext uri="{BB962C8B-B14F-4D97-AF65-F5344CB8AC3E}">
        <p14:creationId xmlns:p14="http://schemas.microsoft.com/office/powerpoint/2010/main" val="71429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748" y="1514492"/>
            <a:ext cx="10515600" cy="4351338"/>
          </a:xfrm>
        </p:spPr>
        <p:txBody>
          <a:bodyPr>
            <a:noAutofit/>
          </a:bodyPr>
          <a:lstStyle/>
          <a:p>
            <a:pPr>
              <a:lnSpc>
                <a:spcPct val="100000"/>
              </a:lnSpc>
              <a:buFont typeface="Wingdings" charset="2"/>
              <a:buChar char="§"/>
            </a:pPr>
            <a:r>
              <a:rPr lang="en-US" sz="1600" b="1" dirty="0" smtClean="0">
                <a:latin typeface="Raleway" charset="0"/>
                <a:ea typeface="Raleway" charset="0"/>
                <a:cs typeface="Raleway" charset="0"/>
              </a:rPr>
              <a:t>Introduce </a:t>
            </a:r>
            <a:r>
              <a:rPr lang="en-US" sz="1600" b="1" dirty="0">
                <a:latin typeface="Raleway" charset="0"/>
                <a:ea typeface="Raleway" charset="0"/>
                <a:cs typeface="Raleway" charset="0"/>
              </a:rPr>
              <a:t>it </a:t>
            </a:r>
            <a:r>
              <a:rPr lang="en-US" sz="1600" b="1" dirty="0" smtClean="0">
                <a:latin typeface="Raleway" charset="0"/>
                <a:ea typeface="Raleway" charset="0"/>
                <a:cs typeface="Raleway" charset="0"/>
              </a:rPr>
              <a:t>casually - </a:t>
            </a:r>
            <a:r>
              <a:rPr lang="en-US" sz="1600" dirty="0" smtClean="0">
                <a:latin typeface="Raleway" charset="0"/>
                <a:ea typeface="Raleway" charset="0"/>
                <a:cs typeface="Raleway" charset="0"/>
              </a:rPr>
              <a:t>Never just throw your dog in to a crate. </a:t>
            </a:r>
          </a:p>
          <a:p>
            <a:pPr>
              <a:lnSpc>
                <a:spcPct val="100000"/>
              </a:lnSpc>
              <a:buFont typeface="Wingdings" charset="2"/>
              <a:buChar char="§"/>
            </a:pPr>
            <a:endParaRPr lang="en-US" sz="1600" dirty="0">
              <a:latin typeface="Raleway" charset="0"/>
              <a:ea typeface="Raleway" charset="0"/>
              <a:cs typeface="Raleway" charset="0"/>
            </a:endParaRPr>
          </a:p>
          <a:p>
            <a:pPr>
              <a:lnSpc>
                <a:spcPct val="100000"/>
              </a:lnSpc>
              <a:buFont typeface="Wingdings" charset="2"/>
              <a:buChar char="§"/>
            </a:pPr>
            <a:r>
              <a:rPr lang="en-US" sz="1600" b="1" dirty="0" smtClean="0">
                <a:latin typeface="Raleway" charset="0"/>
                <a:ea typeface="Raleway" charset="0"/>
                <a:cs typeface="Raleway" charset="0"/>
              </a:rPr>
              <a:t>Make it a Happy Place.</a:t>
            </a:r>
            <a:r>
              <a:rPr lang="en-US" sz="1600" dirty="0">
                <a:latin typeface="Raleway" charset="0"/>
                <a:ea typeface="Raleway" charset="0"/>
                <a:cs typeface="Raleway" charset="0"/>
              </a:rPr>
              <a:t> </a:t>
            </a:r>
            <a:r>
              <a:rPr lang="en-US" sz="1600" dirty="0" smtClean="0">
                <a:latin typeface="Raleway" charset="0"/>
                <a:ea typeface="Raleway" charset="0"/>
                <a:cs typeface="Raleway" charset="0"/>
              </a:rPr>
              <a:t>- Place the crate in an area of the house he likes to be in. Add </a:t>
            </a:r>
            <a:r>
              <a:rPr lang="en-US" sz="1600" dirty="0">
                <a:latin typeface="Raleway" charset="0"/>
                <a:ea typeface="Raleway" charset="0"/>
                <a:cs typeface="Raleway" charset="0"/>
              </a:rPr>
              <a:t>a blanket and a toy or two, and keep the door open. Then back off and give him a chance to explore it. Some dogs will immediately start sniffing around and going into the crate, which is a great sign. If your puppy isn’t quite so bold, encourage him to check it out by placing favorite foods and toys near and inside the crate. The ultimate goal is to get him comfortable with going inside, and this is something that could take days. Be patient with the process.</a:t>
            </a:r>
            <a:br>
              <a:rPr lang="en-US" sz="1600" dirty="0">
                <a:latin typeface="Raleway" charset="0"/>
                <a:ea typeface="Raleway" charset="0"/>
                <a:cs typeface="Raleway" charset="0"/>
              </a:rPr>
            </a:br>
            <a:r>
              <a:rPr lang="en-US" sz="1600" dirty="0">
                <a:latin typeface="Raleway" charset="0"/>
                <a:ea typeface="Raleway" charset="0"/>
                <a:cs typeface="Raleway" charset="0"/>
              </a:rPr>
              <a:t> </a:t>
            </a:r>
          </a:p>
          <a:p>
            <a:pPr>
              <a:lnSpc>
                <a:spcPct val="100000"/>
              </a:lnSpc>
              <a:buFont typeface="Wingdings" charset="2"/>
              <a:buChar char="§"/>
            </a:pPr>
            <a:r>
              <a:rPr lang="en-US" sz="1600" b="1" dirty="0">
                <a:latin typeface="Raleway" charset="0"/>
                <a:ea typeface="Raleway" charset="0"/>
                <a:cs typeface="Raleway" charset="0"/>
              </a:rPr>
              <a:t>Use it for meal </a:t>
            </a:r>
            <a:r>
              <a:rPr lang="en-US" sz="1600" b="1" dirty="0" smtClean="0">
                <a:latin typeface="Raleway" charset="0"/>
                <a:ea typeface="Raleway" charset="0"/>
                <a:cs typeface="Raleway" charset="0"/>
              </a:rPr>
              <a:t>time - </a:t>
            </a:r>
            <a:r>
              <a:rPr lang="en-US" sz="1600" dirty="0" smtClean="0">
                <a:latin typeface="Raleway" charset="0"/>
                <a:ea typeface="Raleway" charset="0"/>
                <a:cs typeface="Raleway" charset="0"/>
              </a:rPr>
              <a:t>One </a:t>
            </a:r>
            <a:r>
              <a:rPr lang="en-US" sz="1600" dirty="0">
                <a:latin typeface="Raleway" charset="0"/>
                <a:ea typeface="Raleway" charset="0"/>
                <a:cs typeface="Raleway" charset="0"/>
              </a:rPr>
              <a:t>of the best ways to do this (and create a positive association with the crate) is to start putting her food in the </a:t>
            </a:r>
            <a:r>
              <a:rPr lang="en-US" sz="1600" dirty="0" err="1" smtClean="0">
                <a:latin typeface="Raleway" charset="0"/>
                <a:ea typeface="Raleway" charset="0"/>
                <a:cs typeface="Raleway" charset="0"/>
              </a:rPr>
              <a:t>crate.If</a:t>
            </a:r>
            <a:r>
              <a:rPr lang="en-US" sz="1600" dirty="0" smtClean="0">
                <a:latin typeface="Raleway" charset="0"/>
                <a:ea typeface="Raleway" charset="0"/>
                <a:cs typeface="Raleway" charset="0"/>
              </a:rPr>
              <a:t> </a:t>
            </a:r>
            <a:r>
              <a:rPr lang="en-US" sz="1600" dirty="0">
                <a:latin typeface="Raleway" charset="0"/>
                <a:ea typeface="Raleway" charset="0"/>
                <a:cs typeface="Raleway" charset="0"/>
              </a:rPr>
              <a:t>possible, you want to place the food at the back of the crate so that your dog goes all the way in. Some dogs may not be willing to do this, though, so you can start with the food just inside the crate and slowly move it back with successive meals.</a:t>
            </a:r>
            <a:br>
              <a:rPr lang="en-US" sz="1600" dirty="0">
                <a:latin typeface="Raleway" charset="0"/>
                <a:ea typeface="Raleway" charset="0"/>
                <a:cs typeface="Raleway" charset="0"/>
              </a:rPr>
            </a:br>
            <a:r>
              <a:rPr lang="en-US" sz="1600" dirty="0">
                <a:latin typeface="Raleway" charset="0"/>
                <a:ea typeface="Raleway" charset="0"/>
                <a:cs typeface="Raleway" charset="0"/>
              </a:rPr>
              <a:t> </a:t>
            </a:r>
          </a:p>
          <a:p>
            <a:pPr>
              <a:lnSpc>
                <a:spcPct val="100000"/>
              </a:lnSpc>
            </a:pPr>
            <a:endParaRPr lang="en-US" sz="1600" dirty="0">
              <a:latin typeface="Raleway" charset="0"/>
              <a:ea typeface="Raleway" charset="0"/>
              <a:cs typeface="Raleway" charset="0"/>
            </a:endParaRPr>
          </a:p>
        </p:txBody>
      </p:sp>
      <p:sp>
        <p:nvSpPr>
          <p:cNvPr id="6" name="TextBox 5"/>
          <p:cNvSpPr txBox="1"/>
          <p:nvPr/>
        </p:nvSpPr>
        <p:spPr>
          <a:xfrm>
            <a:off x="4214541" y="815138"/>
            <a:ext cx="3644537" cy="461665"/>
          </a:xfrm>
          <a:prstGeom prst="rect">
            <a:avLst/>
          </a:prstGeom>
          <a:noFill/>
        </p:spPr>
        <p:txBody>
          <a:bodyPr wrap="square" rtlCol="0">
            <a:spAutoFit/>
          </a:bodyPr>
          <a:lstStyle/>
          <a:p>
            <a:r>
              <a:rPr lang="en-US" sz="2400" dirty="0" smtClean="0">
                <a:latin typeface="Raleway" charset="0"/>
                <a:ea typeface="Raleway" charset="0"/>
                <a:cs typeface="Raleway" charset="0"/>
              </a:rPr>
              <a:t>Crate Training Tips </a:t>
            </a:r>
            <a:endParaRPr lang="en-US" sz="2400" dirty="0">
              <a:latin typeface="Raleway" charset="0"/>
              <a:ea typeface="Raleway" charset="0"/>
              <a:cs typeface="Raleway" charset="0"/>
            </a:endParaRPr>
          </a:p>
        </p:txBody>
      </p:sp>
      <p:sp>
        <p:nvSpPr>
          <p:cNvPr id="7" name="Rectangle 6"/>
          <p:cNvSpPr/>
          <p:nvPr/>
        </p:nvSpPr>
        <p:spPr>
          <a:xfrm>
            <a:off x="1924395" y="107252"/>
            <a:ext cx="8653331" cy="707886"/>
          </a:xfrm>
          <a:prstGeom prst="rect">
            <a:avLst/>
          </a:prstGeom>
        </p:spPr>
        <p:txBody>
          <a:bodyPr wrap="none">
            <a:spAutoFit/>
          </a:bodyPr>
          <a:lstStyle/>
          <a:p>
            <a:r>
              <a:rPr lang="en-US" sz="4000" dirty="0" smtClean="0">
                <a:latin typeface="Modern No. 20" charset="0"/>
                <a:ea typeface="Modern No. 20" charset="0"/>
                <a:cs typeface="Modern No. 20" charset="0"/>
              </a:rPr>
              <a:t>EXERCISE. </a:t>
            </a:r>
            <a:r>
              <a:rPr lang="en-US" sz="4000" u="sng" dirty="0" smtClean="0">
                <a:solidFill>
                  <a:srgbClr val="FF0000"/>
                </a:solidFill>
                <a:latin typeface="Modern No. 20" charset="0"/>
                <a:ea typeface="Modern No. 20" charset="0"/>
                <a:cs typeface="Modern No. 20" charset="0"/>
              </a:rPr>
              <a:t>DISPLINE</a:t>
            </a:r>
            <a:r>
              <a:rPr lang="en-US" sz="4000" dirty="0" smtClean="0">
                <a:latin typeface="Modern No. 20" charset="0"/>
                <a:ea typeface="Modern No. 20" charset="0"/>
                <a:cs typeface="Modern No. 20" charset="0"/>
              </a:rPr>
              <a:t>. AFFECTION </a:t>
            </a:r>
            <a:endParaRPr lang="en-US" sz="4000" dirty="0"/>
          </a:p>
        </p:txBody>
      </p:sp>
    </p:spTree>
    <p:extLst>
      <p:ext uri="{BB962C8B-B14F-4D97-AF65-F5344CB8AC3E}">
        <p14:creationId xmlns:p14="http://schemas.microsoft.com/office/powerpoint/2010/main" val="6944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11" y="1325563"/>
            <a:ext cx="11430000" cy="5114426"/>
          </a:xfrm>
        </p:spPr>
        <p:txBody>
          <a:bodyPr>
            <a:noAutofit/>
          </a:bodyPr>
          <a:lstStyle/>
          <a:p>
            <a:pPr>
              <a:lnSpc>
                <a:spcPct val="120000"/>
              </a:lnSpc>
              <a:buFont typeface="Wingdings" charset="2"/>
              <a:buChar char="§"/>
            </a:pPr>
            <a:r>
              <a:rPr lang="en-US" sz="1500" b="1" dirty="0" smtClean="0">
                <a:latin typeface="Raleway" charset="0"/>
                <a:ea typeface="Raleway" charset="0"/>
                <a:cs typeface="Raleway" charset="0"/>
              </a:rPr>
              <a:t>Close the crate</a:t>
            </a:r>
            <a:r>
              <a:rPr lang="en-US" sz="1500" dirty="0" smtClean="0">
                <a:latin typeface="Raleway" charset="0"/>
                <a:ea typeface="Raleway" charset="0"/>
                <a:cs typeface="Raleway" charset="0"/>
              </a:rPr>
              <a:t>. As soon as your dog is eating his meals while standing all the way inside the crate, it’s time to close the door. After he’s done eating that first time, open the door immediately. You’ll leave him in longer and longer with each meal, adding just a few minutes every time.</a:t>
            </a:r>
          </a:p>
          <a:p>
            <a:pPr>
              <a:lnSpc>
                <a:spcPct val="120000"/>
              </a:lnSpc>
              <a:buFont typeface="Wingdings" charset="2"/>
              <a:buChar char="§"/>
            </a:pPr>
            <a:r>
              <a:rPr lang="en-US" sz="1500" b="1" dirty="0" smtClean="0">
                <a:latin typeface="Raleway" charset="0"/>
                <a:ea typeface="Raleway" charset="0"/>
                <a:cs typeface="Raleway" charset="0"/>
              </a:rPr>
              <a:t>Extend crate time</a:t>
            </a:r>
            <a:r>
              <a:rPr lang="en-US" sz="1500" dirty="0" smtClean="0">
                <a:latin typeface="Raleway" charset="0"/>
                <a:ea typeface="Raleway" charset="0"/>
                <a:cs typeface="Raleway" charset="0"/>
              </a:rPr>
              <a:t>. Once your dog is hanging out in her closed crate without signs of stress, it’s time to lengthen her stay. Use a favorite toy or treat to encourage her to enter the crate, then close it. Hang out by the crate for several minutes, then go into a different room for a few minutes so she gets used to the idea of staying in the crate alone. When you return, don’t open the crate immediately. Instead, sit with her again for a few more minutes and then open the door.</a:t>
            </a:r>
            <a:endParaRPr lang="en-US" sz="1500" dirty="0">
              <a:latin typeface="Raleway" charset="0"/>
              <a:ea typeface="Raleway" charset="0"/>
              <a:cs typeface="Raleway" charset="0"/>
            </a:endParaRPr>
          </a:p>
          <a:p>
            <a:pPr>
              <a:lnSpc>
                <a:spcPct val="120000"/>
              </a:lnSpc>
              <a:buFont typeface="Wingdings" charset="2"/>
              <a:buChar char="§"/>
            </a:pPr>
            <a:r>
              <a:rPr lang="en-US" sz="1500" b="1" dirty="0" smtClean="0">
                <a:latin typeface="Raleway" charset="0"/>
                <a:ea typeface="Raleway" charset="0"/>
                <a:cs typeface="Raleway" charset="0"/>
              </a:rPr>
              <a:t>Leaving and returning</a:t>
            </a:r>
            <a:r>
              <a:rPr lang="en-US" sz="1500" dirty="0" smtClean="0">
                <a:latin typeface="Raleway" charset="0"/>
                <a:ea typeface="Raleway" charset="0"/>
                <a:cs typeface="Raleway" charset="0"/>
              </a:rPr>
              <a:t>. A tired dog is less likely to hate being in his crate. Going IN to the crate it is best if your dog is already tired. The key here is to make crating seem completely normal and avoid excitement. Encourage him to get into the crate and praise him when he does so, but keep it brief. When you come home, stay low-key and ignore any excited behavior that he shows. Do not let the dog follow you around as you get ready as it builds anxiety and excitement. Place your dog in his crate about 15 minutes or so before you leave so he can get settled. </a:t>
            </a:r>
          </a:p>
          <a:p>
            <a:pPr>
              <a:lnSpc>
                <a:spcPct val="120000"/>
              </a:lnSpc>
              <a:buFont typeface="Wingdings" charset="2"/>
              <a:buChar char="§"/>
            </a:pPr>
            <a:r>
              <a:rPr lang="en-US" sz="1500" b="1" dirty="0" smtClean="0">
                <a:latin typeface="Raleway" charset="0"/>
                <a:ea typeface="Raleway" charset="0"/>
                <a:cs typeface="Raleway" charset="0"/>
              </a:rPr>
              <a:t>Ignore the whining. </a:t>
            </a:r>
            <a:r>
              <a:rPr lang="en-US" sz="1500" dirty="0" smtClean="0">
                <a:latin typeface="Raleway" charset="0"/>
                <a:ea typeface="Raleway" charset="0"/>
                <a:cs typeface="Raleway" charset="0"/>
              </a:rPr>
              <a:t>On initial introduction It’s possible that your dog may whine. If this happens, open the crate immediately and don’t leave him in  as long next time. </a:t>
            </a:r>
            <a:r>
              <a:rPr lang="en-US" sz="1500" b="1" dirty="0" smtClean="0">
                <a:latin typeface="Raleway" charset="0"/>
                <a:ea typeface="Raleway" charset="0"/>
                <a:cs typeface="Raleway" charset="0"/>
              </a:rPr>
              <a:t>However, if he whines again, wait until he stops before letting him out or you will teach him that whining equals open door.</a:t>
            </a:r>
            <a:r>
              <a:rPr lang="en-US" sz="1500" dirty="0" smtClean="0">
                <a:latin typeface="Raleway" charset="0"/>
                <a:ea typeface="Raleway" charset="0"/>
                <a:cs typeface="Raleway" charset="0"/>
              </a:rPr>
              <a:t/>
            </a:r>
            <a:br>
              <a:rPr lang="en-US" sz="1500" dirty="0" smtClean="0">
                <a:latin typeface="Raleway" charset="0"/>
                <a:ea typeface="Raleway" charset="0"/>
                <a:cs typeface="Raleway" charset="0"/>
              </a:rPr>
            </a:br>
            <a:r>
              <a:rPr lang="en-US" sz="1500" dirty="0" smtClean="0">
                <a:latin typeface="Raleway" charset="0"/>
                <a:ea typeface="Raleway" charset="0"/>
                <a:cs typeface="Raleway" charset="0"/>
              </a:rPr>
              <a:t> </a:t>
            </a:r>
          </a:p>
          <a:p>
            <a:pPr>
              <a:lnSpc>
                <a:spcPct val="120000"/>
              </a:lnSpc>
            </a:pPr>
            <a:r>
              <a:rPr lang="en-US" sz="1500" dirty="0" smtClean="0"/>
              <a:t> </a:t>
            </a:r>
            <a:endParaRPr lang="en-US" sz="1500" dirty="0"/>
          </a:p>
        </p:txBody>
      </p:sp>
      <p:sp>
        <p:nvSpPr>
          <p:cNvPr id="6" name="TextBox 5"/>
          <p:cNvSpPr txBox="1"/>
          <p:nvPr/>
        </p:nvSpPr>
        <p:spPr>
          <a:xfrm>
            <a:off x="4010297" y="810454"/>
            <a:ext cx="3644537" cy="461665"/>
          </a:xfrm>
          <a:prstGeom prst="rect">
            <a:avLst/>
          </a:prstGeom>
          <a:noFill/>
        </p:spPr>
        <p:txBody>
          <a:bodyPr wrap="square" rtlCol="0">
            <a:spAutoFit/>
          </a:bodyPr>
          <a:lstStyle/>
          <a:p>
            <a:r>
              <a:rPr lang="en-US" sz="2400" dirty="0" smtClean="0">
                <a:latin typeface="Raleway" charset="0"/>
                <a:ea typeface="Raleway" charset="0"/>
                <a:cs typeface="Raleway" charset="0"/>
              </a:rPr>
              <a:t>Crate Training Tips </a:t>
            </a:r>
            <a:endParaRPr lang="en-US" sz="2400" dirty="0">
              <a:latin typeface="Raleway" charset="0"/>
              <a:ea typeface="Raleway" charset="0"/>
              <a:cs typeface="Raleway" charset="0"/>
            </a:endParaRPr>
          </a:p>
        </p:txBody>
      </p:sp>
      <p:sp>
        <p:nvSpPr>
          <p:cNvPr id="8" name="Rectangle 7"/>
          <p:cNvSpPr/>
          <p:nvPr/>
        </p:nvSpPr>
        <p:spPr>
          <a:xfrm>
            <a:off x="1806345" y="102568"/>
            <a:ext cx="8653331" cy="707886"/>
          </a:xfrm>
          <a:prstGeom prst="rect">
            <a:avLst/>
          </a:prstGeom>
        </p:spPr>
        <p:txBody>
          <a:bodyPr wrap="none">
            <a:spAutoFit/>
          </a:bodyPr>
          <a:lstStyle/>
          <a:p>
            <a:r>
              <a:rPr lang="en-US" sz="4000" dirty="0" smtClean="0">
                <a:latin typeface="Modern No. 20" charset="0"/>
                <a:ea typeface="Modern No. 20" charset="0"/>
                <a:cs typeface="Modern No. 20" charset="0"/>
              </a:rPr>
              <a:t>EXERCISE. </a:t>
            </a:r>
            <a:r>
              <a:rPr lang="en-US" sz="4000" u="sng" dirty="0" smtClean="0">
                <a:solidFill>
                  <a:srgbClr val="FF0000"/>
                </a:solidFill>
                <a:latin typeface="Modern No. 20" charset="0"/>
                <a:ea typeface="Modern No. 20" charset="0"/>
                <a:cs typeface="Modern No. 20" charset="0"/>
              </a:rPr>
              <a:t>DISPLINE</a:t>
            </a:r>
            <a:r>
              <a:rPr lang="en-US" sz="4000" dirty="0" smtClean="0">
                <a:latin typeface="Modern No. 20" charset="0"/>
                <a:ea typeface="Modern No. 20" charset="0"/>
                <a:cs typeface="Modern No. 20" charset="0"/>
              </a:rPr>
              <a:t>. AFFECTION </a:t>
            </a:r>
            <a:endParaRPr lang="en-US" sz="4000" dirty="0"/>
          </a:p>
        </p:txBody>
      </p:sp>
    </p:spTree>
    <p:extLst>
      <p:ext uri="{BB962C8B-B14F-4D97-AF65-F5344CB8AC3E}">
        <p14:creationId xmlns:p14="http://schemas.microsoft.com/office/powerpoint/2010/main" val="1083636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1854200"/>
            <a:ext cx="10939462" cy="4351338"/>
          </a:xfrm>
        </p:spPr>
        <p:txBody>
          <a:bodyPr>
            <a:normAutofit/>
          </a:bodyPr>
          <a:lstStyle/>
          <a:p>
            <a:pPr lvl="0"/>
            <a:r>
              <a:rPr lang="en-US" sz="1600" dirty="0" smtClean="0">
                <a:latin typeface="Raleway" charset="0"/>
                <a:ea typeface="Raleway" charset="0"/>
                <a:cs typeface="Raleway" charset="0"/>
              </a:rPr>
              <a:t>Affection can be plentiful provided it is ONLY given when deserved. Affection after a dog has followed a command, is remaining calm, or on your terms (when the dog is doing something desirable) it important. </a:t>
            </a:r>
          </a:p>
          <a:p>
            <a:pPr lvl="0"/>
            <a:r>
              <a:rPr lang="en-US" sz="1600" b="1" u="sng" dirty="0" smtClean="0">
                <a:latin typeface="Raleway" charset="0"/>
                <a:ea typeface="Raleway" charset="0"/>
                <a:cs typeface="Raleway" charset="0"/>
              </a:rPr>
              <a:t>Do not</a:t>
            </a:r>
            <a:r>
              <a:rPr lang="en-US" sz="1600" dirty="0" smtClean="0">
                <a:latin typeface="Raleway" charset="0"/>
                <a:ea typeface="Raleway" charset="0"/>
                <a:cs typeface="Raleway" charset="0"/>
              </a:rPr>
              <a:t> pet any dog that is showing signs of unwanted behavior, fear, anxiety, growling, etc.</a:t>
            </a:r>
          </a:p>
          <a:p>
            <a:pPr lvl="0"/>
            <a:r>
              <a:rPr lang="en-US" sz="1600" b="1" u="sng" dirty="0" smtClean="0">
                <a:latin typeface="Raleway" charset="0"/>
                <a:ea typeface="Raleway" charset="0"/>
                <a:cs typeface="Raleway" charset="0"/>
              </a:rPr>
              <a:t>Do not</a:t>
            </a:r>
            <a:r>
              <a:rPr lang="en-US" sz="1600" dirty="0" smtClean="0">
                <a:latin typeface="Raleway" charset="0"/>
                <a:ea typeface="Raleway" charset="0"/>
                <a:cs typeface="Raleway" charset="0"/>
              </a:rPr>
              <a:t> pick dogs up and make them say hello while people are holding them– this is an </a:t>
            </a:r>
            <a:r>
              <a:rPr lang="en-US" sz="1600" b="1" i="1" dirty="0" smtClean="0">
                <a:latin typeface="Raleway" charset="0"/>
                <a:ea typeface="Raleway" charset="0"/>
                <a:cs typeface="Raleway" charset="0"/>
              </a:rPr>
              <a:t>absolute</a:t>
            </a:r>
            <a:r>
              <a:rPr lang="en-US" sz="1600" dirty="0" smtClean="0">
                <a:latin typeface="Raleway" charset="0"/>
                <a:ea typeface="Raleway" charset="0"/>
                <a:cs typeface="Raleway" charset="0"/>
              </a:rPr>
              <a:t> no no in dog behavior.</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smtClean="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p:txBody>
      </p:sp>
      <p:sp>
        <p:nvSpPr>
          <p:cNvPr id="4" name="Title 3"/>
          <p:cNvSpPr>
            <a:spLocks noGrp="1"/>
          </p:cNvSpPr>
          <p:nvPr>
            <p:ph type="title"/>
          </p:nvPr>
        </p:nvSpPr>
        <p:spPr>
          <a:xfrm>
            <a:off x="514350" y="704741"/>
            <a:ext cx="8653331" cy="646331"/>
          </a:xfrm>
          <a:prstGeom prst="rect">
            <a:avLst/>
          </a:prstGeom>
        </p:spPr>
        <p:txBody>
          <a:bodyPr wrap="none">
            <a:spAutoFit/>
          </a:bodyPr>
          <a:lstStyle/>
          <a:p>
            <a:r>
              <a:rPr lang="en-US" sz="4000" dirty="0" smtClean="0">
                <a:latin typeface="Modern No. 20" charset="0"/>
                <a:ea typeface="Modern No. 20" charset="0"/>
                <a:cs typeface="Modern No. 20" charset="0"/>
              </a:rPr>
              <a:t>EXERCISE. DISPLINE. </a:t>
            </a:r>
            <a:r>
              <a:rPr lang="en-US" sz="4000" u="sng" dirty="0" smtClean="0">
                <a:solidFill>
                  <a:srgbClr val="FF0000"/>
                </a:solidFill>
                <a:latin typeface="Modern No. 20" charset="0"/>
                <a:ea typeface="Modern No. 20" charset="0"/>
                <a:cs typeface="Modern No. 20" charset="0"/>
              </a:rPr>
              <a:t>AFFECTION </a:t>
            </a:r>
            <a:endParaRPr lang="en-US" sz="4000" u="sng" dirty="0">
              <a:solidFill>
                <a:srgbClr val="FF0000"/>
              </a:solidFill>
            </a:endParaRPr>
          </a:p>
        </p:txBody>
      </p:sp>
    </p:spTree>
    <p:extLst>
      <p:ext uri="{BB962C8B-B14F-4D97-AF65-F5344CB8AC3E}">
        <p14:creationId xmlns:p14="http://schemas.microsoft.com/office/powerpoint/2010/main" val="839811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Modern No. 20" charset="0"/>
                <a:ea typeface="Modern No. 20" charset="0"/>
                <a:cs typeface="Modern No. 20" charset="0"/>
              </a:rPr>
              <a:t>TRAVEL &amp; FOSTER BABYSITTERS </a:t>
            </a:r>
            <a:endParaRPr lang="en-US" dirty="0">
              <a:latin typeface="Modern No. 20" charset="0"/>
              <a:ea typeface="Modern No. 20" charset="0"/>
              <a:cs typeface="Modern No. 20" charset="0"/>
            </a:endParaRPr>
          </a:p>
        </p:txBody>
      </p:sp>
      <p:sp>
        <p:nvSpPr>
          <p:cNvPr id="5" name="Content Placeholder 4"/>
          <p:cNvSpPr>
            <a:spLocks noGrp="1"/>
          </p:cNvSpPr>
          <p:nvPr>
            <p:ph idx="1"/>
          </p:nvPr>
        </p:nvSpPr>
        <p:spPr/>
        <p:txBody>
          <a:bodyPr>
            <a:normAutofit/>
          </a:bodyPr>
          <a:lstStyle/>
          <a:p>
            <a:r>
              <a:rPr lang="en-US" sz="1800" dirty="0" smtClean="0">
                <a:latin typeface="Raleway" charset="0"/>
                <a:ea typeface="Raleway" charset="0"/>
                <a:cs typeface="Raleway" charset="0"/>
              </a:rPr>
              <a:t>From time to time we all need help with our fosters. Whether it is an overnight business trip or a week long vacation the group is here to support you! </a:t>
            </a:r>
          </a:p>
          <a:p>
            <a:r>
              <a:rPr lang="en-US" sz="1800" dirty="0" smtClean="0">
                <a:latin typeface="Raleway" charset="0"/>
                <a:ea typeface="Raleway" charset="0"/>
                <a:cs typeface="Raleway" charset="0"/>
              </a:rPr>
              <a:t>Only an approved FWFP foster may take care of your dog in your absence. </a:t>
            </a:r>
            <a:r>
              <a:rPr lang="en-US" sz="1800" u="sng" dirty="0" smtClean="0">
                <a:latin typeface="Raleway" charset="0"/>
                <a:ea typeface="Raleway" charset="0"/>
                <a:cs typeface="Raleway" charset="0"/>
              </a:rPr>
              <a:t>As soon as you realize you will need support please post in the Friends with Four Paws Volunteer Page</a:t>
            </a:r>
            <a:r>
              <a:rPr lang="en-US" sz="1800" dirty="0" smtClean="0">
                <a:latin typeface="Raleway" charset="0"/>
                <a:ea typeface="Raleway" charset="0"/>
                <a:cs typeface="Raleway" charset="0"/>
              </a:rPr>
              <a:t> and share the dates you will need coverage. </a:t>
            </a:r>
          </a:p>
          <a:p>
            <a:r>
              <a:rPr lang="en-US" sz="1800" dirty="0" smtClean="0">
                <a:latin typeface="Raleway" charset="0"/>
                <a:ea typeface="Raleway" charset="0"/>
                <a:cs typeface="Raleway" charset="0"/>
              </a:rPr>
              <a:t>Please be sure to tag Megan Penney to let her know of any foster transfers. </a:t>
            </a:r>
          </a:p>
          <a:p>
            <a:r>
              <a:rPr lang="en-US" sz="1800" dirty="0" smtClean="0">
                <a:latin typeface="Raleway" charset="0"/>
                <a:ea typeface="Raleway" charset="0"/>
                <a:cs typeface="Raleway" charset="0"/>
              </a:rPr>
              <a:t>If you would like a personal friend or family member to watch your foster they MUST COMPLETE a foster application and attain approval first. </a:t>
            </a:r>
            <a:endParaRPr lang="en-US" sz="1800" dirty="0">
              <a:latin typeface="Raleway" charset="0"/>
              <a:ea typeface="Raleway" charset="0"/>
              <a:cs typeface="Raleway" charset="0"/>
            </a:endParaRPr>
          </a:p>
        </p:txBody>
      </p:sp>
    </p:spTree>
    <p:extLst>
      <p:ext uri="{BB962C8B-B14F-4D97-AF65-F5344CB8AC3E}">
        <p14:creationId xmlns:p14="http://schemas.microsoft.com/office/powerpoint/2010/main" val="1874694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9501"/>
            <a:ext cx="8072846" cy="1325563"/>
          </a:xfrm>
        </p:spPr>
        <p:txBody>
          <a:bodyPr>
            <a:noAutofit/>
          </a:bodyPr>
          <a:lstStyle/>
          <a:p>
            <a:r>
              <a:rPr lang="en-US" sz="6000" dirty="0" smtClean="0">
                <a:latin typeface="Modern No. 20" charset="0"/>
                <a:ea typeface="Modern No. 20" charset="0"/>
                <a:cs typeface="Modern No. 20" charset="0"/>
              </a:rPr>
              <a:t>HELPING YOUR FOSTER DOG GET ADOPTED </a:t>
            </a:r>
            <a:endParaRPr lang="en-US" sz="6000" dirty="0">
              <a:latin typeface="Modern No. 20" charset="0"/>
              <a:ea typeface="Modern No. 20" charset="0"/>
              <a:cs typeface="Modern No. 20" charset="0"/>
            </a:endParaRPr>
          </a:p>
        </p:txBody>
      </p:sp>
    </p:spTree>
    <p:extLst>
      <p:ext uri="{BB962C8B-B14F-4D97-AF65-F5344CB8AC3E}">
        <p14:creationId xmlns:p14="http://schemas.microsoft.com/office/powerpoint/2010/main" val="1111097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41816043"/>
              </p:ext>
            </p:extLst>
          </p:nvPr>
        </p:nvGraphicFramePr>
        <p:xfrm>
          <a:off x="142239" y="1000416"/>
          <a:ext cx="11078755" cy="4747566"/>
        </p:xfrm>
        <a:graphic>
          <a:graphicData uri="http://schemas.openxmlformats.org/drawingml/2006/table">
            <a:tbl>
              <a:tblPr firstRow="1" bandRow="1">
                <a:tableStyleId>{073A0DAA-6AF3-43AB-8588-CEC1D06C72B9}</a:tableStyleId>
              </a:tblPr>
              <a:tblGrid>
                <a:gridCol w="2786856"/>
                <a:gridCol w="2752521"/>
                <a:gridCol w="2769689"/>
                <a:gridCol w="2769689"/>
              </a:tblGrid>
              <a:tr h="382807">
                <a:tc>
                  <a:txBody>
                    <a:bodyPr/>
                    <a:lstStyle/>
                    <a:p>
                      <a:pPr algn="ctr"/>
                      <a:r>
                        <a:rPr lang="en-US" sz="1400" b="0" dirty="0" smtClean="0">
                          <a:latin typeface="Raleway" charset="0"/>
                          <a:ea typeface="Raleway" charset="0"/>
                          <a:cs typeface="Raleway" charset="0"/>
                        </a:rPr>
                        <a:t>     NAME </a:t>
                      </a:r>
                      <a:endParaRPr lang="en-US" sz="1400" b="0" dirty="0">
                        <a:latin typeface="Raleway" charset="0"/>
                        <a:ea typeface="Raleway" charset="0"/>
                        <a:cs typeface="Raleway" charset="0"/>
                      </a:endParaRPr>
                    </a:p>
                  </a:txBody>
                  <a:tcPr/>
                </a:tc>
                <a:tc>
                  <a:txBody>
                    <a:bodyPr/>
                    <a:lstStyle/>
                    <a:p>
                      <a:pPr algn="ctr"/>
                      <a:r>
                        <a:rPr lang="en-US" sz="1400" b="0" dirty="0" smtClean="0">
                          <a:latin typeface="Raleway" charset="0"/>
                          <a:ea typeface="Raleway" charset="0"/>
                          <a:cs typeface="Raleway" charset="0"/>
                        </a:rPr>
                        <a:t>ROLE </a:t>
                      </a:r>
                      <a:endParaRPr lang="en-US" sz="1400" b="0" dirty="0">
                        <a:latin typeface="Raleway" charset="0"/>
                        <a:ea typeface="Raleway" charset="0"/>
                        <a:cs typeface="Raleway" charset="0"/>
                      </a:endParaRPr>
                    </a:p>
                  </a:txBody>
                  <a:tcPr/>
                </a:tc>
                <a:tc>
                  <a:txBody>
                    <a:bodyPr/>
                    <a:lstStyle/>
                    <a:p>
                      <a:pPr algn="ctr"/>
                      <a:r>
                        <a:rPr lang="en-US" sz="1400" b="0" dirty="0" smtClean="0">
                          <a:latin typeface="Raleway" charset="0"/>
                          <a:ea typeface="Raleway" charset="0"/>
                          <a:cs typeface="Raleway" charset="0"/>
                        </a:rPr>
                        <a:t>CONTACT</a:t>
                      </a:r>
                      <a:r>
                        <a:rPr lang="en-US" sz="1400" b="0" baseline="0" dirty="0" smtClean="0">
                          <a:latin typeface="Raleway" charset="0"/>
                          <a:ea typeface="Raleway" charset="0"/>
                          <a:cs typeface="Raleway" charset="0"/>
                        </a:rPr>
                        <a:t> FOR </a:t>
                      </a:r>
                      <a:endParaRPr lang="en-US" sz="1400" b="0" dirty="0">
                        <a:latin typeface="Raleway" charset="0"/>
                        <a:ea typeface="Raleway" charset="0"/>
                        <a:cs typeface="Raleway" charset="0"/>
                      </a:endParaRPr>
                    </a:p>
                  </a:txBody>
                  <a:tcPr/>
                </a:tc>
                <a:tc>
                  <a:txBody>
                    <a:bodyPr/>
                    <a:lstStyle/>
                    <a:p>
                      <a:pPr algn="ctr"/>
                      <a:r>
                        <a:rPr lang="en-US" sz="1400" b="0" dirty="0" smtClean="0">
                          <a:latin typeface="Raleway" charset="0"/>
                          <a:ea typeface="Raleway" charset="0"/>
                          <a:cs typeface="Raleway" charset="0"/>
                        </a:rPr>
                        <a:t>HOW TO CONTACT </a:t>
                      </a:r>
                      <a:endParaRPr lang="en-US" sz="1400" b="0" dirty="0">
                        <a:latin typeface="Raleway" charset="0"/>
                        <a:ea typeface="Raleway" charset="0"/>
                        <a:cs typeface="Raleway" charset="0"/>
                      </a:endParaRPr>
                    </a:p>
                  </a:txBody>
                  <a:tcPr/>
                </a:tc>
              </a:tr>
              <a:tr h="531302">
                <a:tc>
                  <a:txBody>
                    <a:bodyPr/>
                    <a:lstStyle/>
                    <a:p>
                      <a:r>
                        <a:rPr lang="en-US" sz="1100" dirty="0" smtClean="0">
                          <a:latin typeface="Raleway" charset="0"/>
                          <a:ea typeface="Raleway" charset="0"/>
                          <a:cs typeface="Raleway" charset="0"/>
                        </a:rPr>
                        <a:t>Kim C.</a:t>
                      </a:r>
                      <a:endParaRPr lang="en-US" sz="1100" dirty="0">
                        <a:latin typeface="Raleway" charset="0"/>
                        <a:ea typeface="Raleway" charset="0"/>
                        <a:cs typeface="Raleway" charset="0"/>
                      </a:endParaRPr>
                    </a:p>
                  </a:txBody>
                  <a:tcPr/>
                </a:tc>
                <a:tc>
                  <a:txBody>
                    <a:bodyPr/>
                    <a:lstStyle/>
                    <a:p>
                      <a:r>
                        <a:rPr lang="en-US" sz="1100" baseline="0" dirty="0" smtClean="0">
                          <a:latin typeface="Raleway" charset="0"/>
                          <a:ea typeface="Raleway" charset="0"/>
                          <a:cs typeface="Raleway" charset="0"/>
                        </a:rPr>
                        <a:t>Medical Director &amp; Foster Director OKC </a:t>
                      </a:r>
                      <a:endParaRPr lang="en-US" sz="1100" dirty="0">
                        <a:latin typeface="Raleway" charset="0"/>
                        <a:ea typeface="Raleway" charset="0"/>
                        <a:cs typeface="Raleway" charset="0"/>
                      </a:endParaRPr>
                    </a:p>
                  </a:txBody>
                  <a:tcPr/>
                </a:tc>
                <a:tc>
                  <a:txBody>
                    <a:bodyPr/>
                    <a:lstStyle/>
                    <a:p>
                      <a:pPr marL="171450" indent="-171450">
                        <a:buFont typeface="Arial" charset="0"/>
                        <a:buChar char="•"/>
                      </a:pPr>
                      <a:r>
                        <a:rPr lang="en-US" sz="1100" baseline="0" dirty="0" smtClean="0">
                          <a:latin typeface="Raleway" charset="0"/>
                          <a:ea typeface="Raleway" charset="0"/>
                          <a:cs typeface="Raleway" charset="0"/>
                        </a:rPr>
                        <a:t>medical need /question </a:t>
                      </a:r>
                      <a:endParaRPr lang="en-US" sz="1100" dirty="0">
                        <a:latin typeface="Raleway" charset="0"/>
                        <a:ea typeface="Raleway" charset="0"/>
                        <a:cs typeface="Raleway" charset="0"/>
                      </a:endParaRPr>
                    </a:p>
                  </a:txBody>
                  <a:tcPr/>
                </a:tc>
                <a:tc>
                  <a:txBody>
                    <a:bodyPr/>
                    <a:lstStyle/>
                    <a:p>
                      <a:r>
                        <a:rPr lang="is-IS" sz="1100" dirty="0" smtClean="0">
                          <a:latin typeface="Raleway" charset="0"/>
                          <a:ea typeface="Raleway" charset="0"/>
                          <a:cs typeface="Raleway" charset="0"/>
                        </a:rPr>
                        <a:t>+1 (405) 802-3188 (text only)</a:t>
                      </a:r>
                      <a:r>
                        <a:rPr lang="is-IS" sz="1100" baseline="0" dirty="0" smtClean="0">
                          <a:latin typeface="Raleway" charset="0"/>
                          <a:ea typeface="Raleway" charset="0"/>
                          <a:cs typeface="Raleway" charset="0"/>
                        </a:rPr>
                        <a:t> </a:t>
                      </a:r>
                      <a:endParaRPr lang="en-US" sz="1100" dirty="0">
                        <a:latin typeface="Raleway" charset="0"/>
                        <a:ea typeface="Raleway" charset="0"/>
                        <a:cs typeface="Raleway" charset="0"/>
                      </a:endParaRPr>
                    </a:p>
                  </a:txBody>
                  <a:tcPr/>
                </a:tc>
              </a:tr>
              <a:tr h="410416">
                <a:tc>
                  <a:txBody>
                    <a:bodyPr/>
                    <a:lstStyle/>
                    <a:p>
                      <a:r>
                        <a:rPr lang="en-US" sz="1100" dirty="0" smtClean="0">
                          <a:latin typeface="Raleway" charset="0"/>
                          <a:ea typeface="Raleway" charset="0"/>
                          <a:cs typeface="Raleway" charset="0"/>
                        </a:rPr>
                        <a:t>Leah R.</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Medical</a:t>
                      </a:r>
                      <a:r>
                        <a:rPr lang="en-US" sz="1100" baseline="0" dirty="0" smtClean="0">
                          <a:latin typeface="Raleway" charset="0"/>
                          <a:ea typeface="Raleway" charset="0"/>
                          <a:cs typeface="Raleway" charset="0"/>
                        </a:rPr>
                        <a:t> </a:t>
                      </a:r>
                      <a:r>
                        <a:rPr lang="en-US" sz="1100" dirty="0" smtClean="0">
                          <a:latin typeface="Raleway" charset="0"/>
                          <a:ea typeface="Raleway" charset="0"/>
                          <a:cs typeface="Raleway" charset="0"/>
                        </a:rPr>
                        <a:t>Questions </a:t>
                      </a:r>
                      <a:endParaRPr lang="en-US" sz="1100" dirty="0">
                        <a:latin typeface="Raleway" charset="0"/>
                        <a:ea typeface="Raleway" charset="0"/>
                        <a:cs typeface="Raleway" charset="0"/>
                      </a:endParaRPr>
                    </a:p>
                  </a:txBody>
                  <a:tcPr/>
                </a:tc>
                <a:tc>
                  <a:txBody>
                    <a:bodyPr/>
                    <a:lstStyle/>
                    <a:p>
                      <a:pPr marL="171450" indent="-171450">
                        <a:buFont typeface="Arial" charset="0"/>
                        <a:buChar char="•"/>
                      </a:pPr>
                      <a:r>
                        <a:rPr lang="en-US" sz="1100" dirty="0" smtClean="0">
                          <a:latin typeface="Raleway" charset="0"/>
                          <a:ea typeface="Raleway" charset="0"/>
                          <a:cs typeface="Raleway" charset="0"/>
                        </a:rPr>
                        <a:t>Medical</a:t>
                      </a:r>
                      <a:r>
                        <a:rPr lang="en-US" sz="1100" baseline="0" dirty="0" smtClean="0">
                          <a:latin typeface="Raleway" charset="0"/>
                          <a:ea typeface="Raleway" charset="0"/>
                          <a:cs typeface="Raleway" charset="0"/>
                        </a:rPr>
                        <a:t> </a:t>
                      </a:r>
                    </a:p>
                    <a:p>
                      <a:pPr marL="171450" indent="-171450">
                        <a:buFont typeface="Arial" charset="0"/>
                        <a:buChar char="•"/>
                      </a:pPr>
                      <a:r>
                        <a:rPr lang="en-US" sz="1100" baseline="0" dirty="0" smtClean="0">
                          <a:latin typeface="Raleway" charset="0"/>
                          <a:ea typeface="Raleway" charset="0"/>
                          <a:cs typeface="Raleway" charset="0"/>
                        </a:rPr>
                        <a:t>Executive Rescue Issue </a:t>
                      </a:r>
                      <a:endParaRPr lang="en-US" sz="1100" dirty="0">
                        <a:latin typeface="Raleway" charset="0"/>
                        <a:ea typeface="Raleway" charset="0"/>
                        <a:cs typeface="Raleway" charset="0"/>
                      </a:endParaRPr>
                    </a:p>
                  </a:txBody>
                  <a:tcPr/>
                </a:tc>
                <a:tc>
                  <a:txBody>
                    <a:bodyPr/>
                    <a:lstStyle/>
                    <a:p>
                      <a:r>
                        <a:rPr lang="en-US" sz="1100" baseline="0" dirty="0" smtClean="0">
                          <a:latin typeface="Raleway" charset="0"/>
                          <a:ea typeface="Raleway" charset="0"/>
                          <a:cs typeface="Raleway" charset="0"/>
                        </a:rPr>
                        <a:t> (405) 714-2310 (text only) </a:t>
                      </a:r>
                      <a:endParaRPr lang="en-US" sz="1100" dirty="0">
                        <a:latin typeface="Raleway" charset="0"/>
                        <a:ea typeface="Raleway" charset="0"/>
                        <a:cs typeface="Raleway" charset="0"/>
                      </a:endParaRPr>
                    </a:p>
                  </a:txBody>
                  <a:tcPr/>
                </a:tc>
              </a:tr>
              <a:tr h="571650">
                <a:tc>
                  <a:txBody>
                    <a:bodyPr/>
                    <a:lstStyle/>
                    <a:p>
                      <a:r>
                        <a:rPr lang="en-US" sz="1100" dirty="0" smtClean="0">
                          <a:latin typeface="Raleway" charset="0"/>
                          <a:ea typeface="Raleway" charset="0"/>
                          <a:cs typeface="Raleway" charset="0"/>
                        </a:rPr>
                        <a:t>Megan</a:t>
                      </a:r>
                      <a:r>
                        <a:rPr lang="en-US" sz="1100" baseline="0" dirty="0" smtClean="0">
                          <a:latin typeface="Raleway" charset="0"/>
                          <a:ea typeface="Raleway" charset="0"/>
                          <a:cs typeface="Raleway" charset="0"/>
                        </a:rPr>
                        <a:t> P.</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Foster Case Manager</a:t>
                      </a:r>
                      <a:r>
                        <a:rPr lang="en-US" sz="1100" baseline="0" dirty="0" smtClean="0">
                          <a:latin typeface="Raleway" charset="0"/>
                          <a:ea typeface="Raleway" charset="0"/>
                          <a:cs typeface="Raleway" charset="0"/>
                        </a:rPr>
                        <a:t> </a:t>
                      </a:r>
                      <a:endParaRPr lang="en-US" sz="1100" dirty="0">
                        <a:latin typeface="Raleway" charset="0"/>
                        <a:ea typeface="Raleway" charset="0"/>
                        <a:cs typeface="Raleway" charset="0"/>
                      </a:endParaRPr>
                    </a:p>
                  </a:txBody>
                  <a:tcPr/>
                </a:tc>
                <a:tc>
                  <a:txBody>
                    <a:bodyPr/>
                    <a:lstStyle/>
                    <a:p>
                      <a:pPr marL="171450" indent="-171450">
                        <a:buFont typeface="Arial" charset="0"/>
                        <a:buChar char="•"/>
                      </a:pPr>
                      <a:r>
                        <a:rPr lang="en-US" sz="1100" dirty="0" smtClean="0">
                          <a:latin typeface="Raleway" charset="0"/>
                          <a:ea typeface="Raleway" charset="0"/>
                          <a:cs typeface="Raleway" charset="0"/>
                        </a:rPr>
                        <a:t>General Foster Questions </a:t>
                      </a:r>
                    </a:p>
                    <a:p>
                      <a:pPr marL="171450" indent="-171450">
                        <a:buFont typeface="Arial" charset="0"/>
                        <a:buChar char="•"/>
                      </a:pPr>
                      <a:r>
                        <a:rPr lang="en-US" sz="1100" dirty="0" smtClean="0">
                          <a:latin typeface="Raleway" charset="0"/>
                          <a:ea typeface="Raleway" charset="0"/>
                          <a:cs typeface="Raleway" charset="0"/>
                        </a:rPr>
                        <a:t>Needs to be moved out of your home / needs a</a:t>
                      </a:r>
                      <a:r>
                        <a:rPr lang="en-US" sz="1100" baseline="0" dirty="0" smtClean="0">
                          <a:latin typeface="Raleway" charset="0"/>
                          <a:ea typeface="Raleway" charset="0"/>
                          <a:cs typeface="Raleway" charset="0"/>
                        </a:rPr>
                        <a:t> sitter </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(631) 276-3501 </a:t>
                      </a:r>
                    </a:p>
                    <a:p>
                      <a:r>
                        <a:rPr lang="en-US" sz="1100" dirty="0" err="1" smtClean="0">
                          <a:latin typeface="Raleway" charset="0"/>
                          <a:ea typeface="Raleway" charset="0"/>
                          <a:cs typeface="Raleway" charset="0"/>
                        </a:rPr>
                        <a:t>megan@friends@fourpaws.org</a:t>
                      </a:r>
                      <a:endParaRPr lang="en-US" sz="1100" dirty="0">
                        <a:latin typeface="Raleway" charset="0"/>
                        <a:ea typeface="Raleway" charset="0"/>
                        <a:cs typeface="Raleway" charset="0"/>
                      </a:endParaRPr>
                    </a:p>
                  </a:txBody>
                  <a:tcPr/>
                </a:tc>
              </a:tr>
              <a:tr h="1700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dk1"/>
                          </a:solidFill>
                          <a:latin typeface="Raleway" charset="0"/>
                          <a:ea typeface="Raleway" charset="0"/>
                          <a:cs typeface="Raleway" charset="0"/>
                        </a:rPr>
                        <a:t>Nina</a:t>
                      </a:r>
                      <a:r>
                        <a:rPr lang="en-US" sz="1100" baseline="0" dirty="0" smtClean="0">
                          <a:solidFill>
                            <a:schemeClr val="dk1"/>
                          </a:solidFill>
                          <a:latin typeface="Raleway" charset="0"/>
                          <a:ea typeface="Raleway" charset="0"/>
                          <a:cs typeface="Raleway" charset="0"/>
                        </a:rPr>
                        <a:t> R. </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Adoptions</a:t>
                      </a:r>
                      <a:r>
                        <a:rPr lang="en-US" sz="1100" baseline="0" dirty="0" smtClean="0">
                          <a:latin typeface="Raleway" charset="0"/>
                          <a:ea typeface="Raleway" charset="0"/>
                          <a:cs typeface="Raleway" charset="0"/>
                        </a:rPr>
                        <a:t> Director </a:t>
                      </a:r>
                      <a:endParaRPr lang="en-US" sz="1100" dirty="0">
                        <a:latin typeface="Raleway" charset="0"/>
                        <a:ea typeface="Raleway" charset="0"/>
                        <a:cs typeface="Raleway" charset="0"/>
                      </a:endParaRPr>
                    </a:p>
                  </a:txBody>
                  <a:tcPr/>
                </a:tc>
                <a:tc>
                  <a:txBody>
                    <a:bodyPr/>
                    <a:lstStyle/>
                    <a:p>
                      <a:pPr marL="171450" indent="-171450">
                        <a:buFont typeface="Arial" charset="0"/>
                        <a:buChar char="•"/>
                      </a:pPr>
                      <a:r>
                        <a:rPr lang="en-US" sz="1100" baseline="0" dirty="0" smtClean="0">
                          <a:latin typeface="Raleway" charset="0"/>
                          <a:ea typeface="Raleway" charset="0"/>
                          <a:cs typeface="Raleway" charset="0"/>
                        </a:rPr>
                        <a:t>Meet and greet questions,</a:t>
                      </a:r>
                    </a:p>
                    <a:p>
                      <a:pPr marL="171450" indent="-171450">
                        <a:buFont typeface="Arial" charset="0"/>
                        <a:buChar char="•"/>
                      </a:pPr>
                      <a:r>
                        <a:rPr lang="en-US" sz="1100" baseline="0" dirty="0" smtClean="0">
                          <a:latin typeface="Raleway" charset="0"/>
                          <a:ea typeface="Raleway" charset="0"/>
                          <a:cs typeface="Raleway" charset="0"/>
                        </a:rPr>
                        <a:t>You are going to foster fail</a:t>
                      </a:r>
                    </a:p>
                    <a:p>
                      <a:pPr marL="171450" indent="-171450">
                        <a:buFont typeface="Arial" charset="0"/>
                        <a:buChar char="•"/>
                      </a:pPr>
                      <a:r>
                        <a:rPr lang="en-US" sz="1100" baseline="0" dirty="0" smtClean="0">
                          <a:latin typeface="Raleway" charset="0"/>
                          <a:ea typeface="Raleway" charset="0"/>
                          <a:cs typeface="Raleway" charset="0"/>
                        </a:rPr>
                        <a:t>You know someone that wants your foster dog,</a:t>
                      </a:r>
                    </a:p>
                    <a:p>
                      <a:pPr marL="171450" indent="-171450">
                        <a:buFont typeface="Arial" charset="0"/>
                        <a:buChar char="•"/>
                      </a:pPr>
                      <a:r>
                        <a:rPr lang="en-US" sz="1100" baseline="0" dirty="0" smtClean="0">
                          <a:latin typeface="Raleway" charset="0"/>
                          <a:ea typeface="Raleway" charset="0"/>
                          <a:cs typeface="Raleway" charset="0"/>
                        </a:rPr>
                        <a:t>General adoption questions </a:t>
                      </a:r>
                    </a:p>
                    <a:p>
                      <a:pPr marL="171450" indent="-171450">
                        <a:buFont typeface="Arial" charset="0"/>
                        <a:buChar char="•"/>
                      </a:pPr>
                      <a:r>
                        <a:rPr lang="en-US" sz="1100" baseline="0" dirty="0" smtClean="0">
                          <a:latin typeface="Raleway" charset="0"/>
                          <a:ea typeface="Raleway" charset="0"/>
                          <a:cs typeface="Raleway" charset="0"/>
                        </a:rPr>
                        <a:t>In NYC Foster Emergency</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dirty="0" smtClean="0">
                          <a:latin typeface="Raleway" charset="0"/>
                          <a:ea typeface="Raleway" charset="0"/>
                          <a:cs typeface="Raleway" charset="0"/>
                        </a:rPr>
                        <a:t>has an adopter you spoke to or</a:t>
                      </a:r>
                      <a:r>
                        <a:rPr lang="en-US" sz="1100" baseline="0" dirty="0" smtClean="0">
                          <a:latin typeface="Raleway" charset="0"/>
                          <a:ea typeface="Raleway" charset="0"/>
                          <a:cs typeface="Raleway" charset="0"/>
                        </a:rPr>
                        <a:t> have concerns about a potential adopter </a:t>
                      </a:r>
                      <a:endParaRPr lang="en-US" sz="1100" dirty="0" smtClean="0">
                        <a:latin typeface="Raleway" charset="0"/>
                        <a:ea typeface="Raleway" charset="0"/>
                        <a:cs typeface="Raleway" charset="0"/>
                      </a:endParaRPr>
                    </a:p>
                    <a:p>
                      <a:pPr marL="171450" indent="-171450">
                        <a:buFont typeface="Arial" charset="0"/>
                        <a:buChar char="•"/>
                      </a:pPr>
                      <a:r>
                        <a:rPr lang="en-US" sz="1100" baseline="0" dirty="0" smtClean="0">
                          <a:latin typeface="Raleway" charset="0"/>
                          <a:ea typeface="Raleway" charset="0"/>
                          <a:cs typeface="Raleway" charset="0"/>
                        </a:rPr>
                        <a:t> </a:t>
                      </a:r>
                      <a:endParaRPr lang="en-US" sz="1100" dirty="0">
                        <a:latin typeface="Raleway" charset="0"/>
                        <a:ea typeface="Raleway" charset="0"/>
                        <a:cs typeface="Raleway"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dk1"/>
                          </a:solidFill>
                          <a:latin typeface="Raleway" charset="0"/>
                          <a:ea typeface="Raleway" charset="0"/>
                          <a:cs typeface="Raleway" charset="0"/>
                        </a:rPr>
                        <a:t>+1 917 238 2432</a:t>
                      </a:r>
                    </a:p>
                    <a:p>
                      <a:r>
                        <a:rPr lang="en-US" sz="1100" dirty="0" smtClean="0">
                          <a:latin typeface="Raleway" charset="0"/>
                          <a:ea typeface="Raleway" charset="0"/>
                          <a:cs typeface="Raleway" charset="0"/>
                        </a:rPr>
                        <a:t>(Text</a:t>
                      </a:r>
                      <a:r>
                        <a:rPr lang="en-US" sz="1100" baseline="0" dirty="0" smtClean="0">
                          <a:latin typeface="Raleway" charset="0"/>
                          <a:ea typeface="Raleway" charset="0"/>
                          <a:cs typeface="Raleway" charset="0"/>
                        </a:rPr>
                        <a:t> is best) </a:t>
                      </a:r>
                    </a:p>
                    <a:p>
                      <a:endParaRPr lang="en-US" sz="1100" dirty="0" smtClean="0">
                        <a:latin typeface="Raleway" charset="0"/>
                        <a:ea typeface="Raleway" charset="0"/>
                        <a:cs typeface="Raleway"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dk1"/>
                          </a:solidFill>
                          <a:latin typeface="Raleway" charset="0"/>
                          <a:ea typeface="Raleway" charset="0"/>
                          <a:cs typeface="Raleway" charset="0"/>
                          <a:hlinkClick r:id="rId2"/>
                        </a:rPr>
                        <a:t>nina@friendswithfourpaws.org</a:t>
                      </a:r>
                      <a:endParaRPr lang="en-US" sz="1100" dirty="0" smtClean="0">
                        <a:solidFill>
                          <a:schemeClr val="dk1"/>
                        </a:solidFill>
                        <a:latin typeface="Raleway" charset="0"/>
                        <a:ea typeface="Raleway" charset="0"/>
                        <a:cs typeface="Raleway" charset="0"/>
                      </a:endParaRPr>
                    </a:p>
                    <a:p>
                      <a:endParaRPr lang="en-US" sz="1100" dirty="0">
                        <a:latin typeface="Raleway" charset="0"/>
                        <a:ea typeface="Raleway" charset="0"/>
                        <a:cs typeface="Raleway" charset="0"/>
                      </a:endParaRPr>
                    </a:p>
                  </a:txBody>
                  <a:tcPr/>
                </a:tc>
              </a:tr>
              <a:tr h="571650">
                <a:tc>
                  <a:txBody>
                    <a:bodyPr/>
                    <a:lstStyle/>
                    <a:p>
                      <a:r>
                        <a:rPr lang="en-US" sz="1100" dirty="0" smtClean="0">
                          <a:latin typeface="Raleway" charset="0"/>
                          <a:ea typeface="Raleway" charset="0"/>
                          <a:cs typeface="Raleway" charset="0"/>
                        </a:rPr>
                        <a:t>Molly M</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Foster Case</a:t>
                      </a:r>
                      <a:r>
                        <a:rPr lang="en-US" sz="1100" baseline="0" dirty="0" smtClean="0">
                          <a:latin typeface="Raleway" charset="0"/>
                          <a:ea typeface="Raleway" charset="0"/>
                          <a:cs typeface="Raleway" charset="0"/>
                        </a:rPr>
                        <a:t> Manager (NY) </a:t>
                      </a:r>
                      <a:endParaRPr lang="en-US" sz="1100" dirty="0">
                        <a:latin typeface="Raleway" charset="0"/>
                        <a:ea typeface="Raleway" charset="0"/>
                        <a:cs typeface="Raleway" charset="0"/>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100" dirty="0" smtClean="0">
                          <a:latin typeface="Raleway" charset="0"/>
                          <a:ea typeface="Raleway" charset="0"/>
                          <a:cs typeface="Raleway" charset="0"/>
                        </a:rPr>
                        <a:t>General Foster Questions </a:t>
                      </a:r>
                    </a:p>
                    <a:p>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hlinkClick r:id="rId3"/>
                        </a:rPr>
                        <a:t>Molly@friendswithfourpaws.org</a:t>
                      </a:r>
                      <a:r>
                        <a:rPr lang="en-US" sz="1100" baseline="0" dirty="0" smtClean="0">
                          <a:latin typeface="Raleway" charset="0"/>
                          <a:ea typeface="Raleway" charset="0"/>
                          <a:cs typeface="Raleway" charset="0"/>
                        </a:rPr>
                        <a:t> </a:t>
                      </a:r>
                    </a:p>
                    <a:p>
                      <a:r>
                        <a:rPr lang="en-US" sz="1100" baseline="0" dirty="0" smtClean="0">
                          <a:latin typeface="Raleway" charset="0"/>
                          <a:ea typeface="Raleway" charset="0"/>
                          <a:cs typeface="Raleway" charset="0"/>
                        </a:rPr>
                        <a:t>845 332- 0667 </a:t>
                      </a:r>
                      <a:endParaRPr lang="en-US" sz="1100" dirty="0">
                        <a:latin typeface="Raleway" charset="0"/>
                        <a:ea typeface="Raleway" charset="0"/>
                        <a:cs typeface="Raleway" charset="0"/>
                      </a:endParaRPr>
                    </a:p>
                  </a:txBody>
                  <a:tcPr/>
                </a:tc>
              </a:tr>
              <a:tr h="540433">
                <a:tc>
                  <a:txBody>
                    <a:bodyPr/>
                    <a:lstStyle/>
                    <a:p>
                      <a:r>
                        <a:rPr lang="en-US" sz="1100" smtClean="0">
                          <a:latin typeface="Raleway" charset="0"/>
                          <a:ea typeface="Raleway" charset="0"/>
                          <a:cs typeface="Raleway" charset="0"/>
                        </a:rPr>
                        <a:t>Joanne</a:t>
                      </a:r>
                      <a:r>
                        <a:rPr lang="en-US" sz="1100" baseline="0" smtClean="0">
                          <a:latin typeface="Raleway" charset="0"/>
                          <a:ea typeface="Raleway" charset="0"/>
                          <a:cs typeface="Raleway" charset="0"/>
                        </a:rPr>
                        <a:t> L. </a:t>
                      </a:r>
                      <a:r>
                        <a:rPr lang="en-US" sz="1100" baseline="0" dirty="0" smtClean="0">
                          <a:latin typeface="Raleway" charset="0"/>
                          <a:ea typeface="Raleway" charset="0"/>
                          <a:cs typeface="Raleway" charset="0"/>
                        </a:rPr>
                        <a:t>.</a:t>
                      </a:r>
                      <a:endParaRPr lang="en-US" sz="1100" dirty="0">
                        <a:latin typeface="Raleway" charset="0"/>
                        <a:ea typeface="Raleway" charset="0"/>
                        <a:cs typeface="Raleway" charset="0"/>
                      </a:endParaRPr>
                    </a:p>
                  </a:txBody>
                  <a:tcPr/>
                </a:tc>
                <a:tc>
                  <a:txBody>
                    <a:bodyPr/>
                    <a:lstStyle/>
                    <a:p>
                      <a:r>
                        <a:rPr lang="en-US" sz="1100" dirty="0" smtClean="0">
                          <a:latin typeface="Raleway" charset="0"/>
                          <a:ea typeface="Raleway" charset="0"/>
                          <a:cs typeface="Raleway" charset="0"/>
                        </a:rPr>
                        <a:t>Finance Director </a:t>
                      </a:r>
                      <a:endParaRPr lang="en-US" sz="1100" dirty="0">
                        <a:latin typeface="Raleway" charset="0"/>
                        <a:ea typeface="Raleway" charset="0"/>
                        <a:cs typeface="Raleway" charset="0"/>
                      </a:endParaRPr>
                    </a:p>
                  </a:txBody>
                  <a:tcPr/>
                </a:tc>
                <a:tc>
                  <a:txBody>
                    <a:bodyPr/>
                    <a:lstStyle/>
                    <a:p>
                      <a:pPr marL="171450" indent="-171450">
                        <a:buFont typeface="Arial" charset="0"/>
                        <a:buChar char="•"/>
                      </a:pPr>
                      <a:r>
                        <a:rPr lang="en-US" sz="1100" dirty="0" smtClean="0">
                          <a:latin typeface="Raleway" charset="0"/>
                          <a:ea typeface="Raleway" charset="0"/>
                          <a:cs typeface="Raleway" charset="0"/>
                        </a:rPr>
                        <a:t>All financial questions </a:t>
                      </a:r>
                    </a:p>
                    <a:p>
                      <a:pPr marL="171450" indent="-171450">
                        <a:buFont typeface="Arial" charset="0"/>
                        <a:buChar char="•"/>
                      </a:pPr>
                      <a:r>
                        <a:rPr lang="en-US" sz="1100" dirty="0" smtClean="0">
                          <a:latin typeface="Raleway" charset="0"/>
                          <a:ea typeface="Raleway" charset="0"/>
                          <a:cs typeface="Raleway" charset="0"/>
                        </a:rPr>
                        <a:t>Reimbursements</a:t>
                      </a:r>
                      <a:r>
                        <a:rPr lang="en-US" sz="1100" baseline="0" dirty="0" smtClean="0">
                          <a:latin typeface="Raleway" charset="0"/>
                          <a:ea typeface="Raleway" charset="0"/>
                          <a:cs typeface="Raleway" charset="0"/>
                        </a:rPr>
                        <a:t> </a:t>
                      </a:r>
                      <a:endParaRPr lang="en-US" sz="1100" dirty="0" smtClean="0">
                        <a:latin typeface="Raleway" charset="0"/>
                        <a:ea typeface="Raleway" charset="0"/>
                        <a:cs typeface="Raleway" charset="0"/>
                      </a:endParaRPr>
                    </a:p>
                  </a:txBody>
                  <a:tcPr/>
                </a:tc>
                <a:tc>
                  <a:txBody>
                    <a:bodyPr/>
                    <a:lstStyle/>
                    <a:p>
                      <a:r>
                        <a:rPr lang="en-US" sz="1100" dirty="0" err="1" smtClean="0">
                          <a:latin typeface="Raleway" charset="0"/>
                          <a:ea typeface="Raleway" charset="0"/>
                          <a:cs typeface="Raleway" charset="0"/>
                        </a:rPr>
                        <a:t>joanne.lobasso@ipc.com</a:t>
                      </a:r>
                      <a:endParaRPr lang="en-US" sz="1100" dirty="0">
                        <a:latin typeface="Raleway" charset="0"/>
                        <a:ea typeface="Raleway" charset="0"/>
                        <a:cs typeface="Raleway" charset="0"/>
                      </a:endParaRPr>
                    </a:p>
                  </a:txBody>
                  <a:tcPr/>
                </a:tc>
              </a:tr>
            </a:tbl>
          </a:graphicData>
        </a:graphic>
      </p:graphicFrame>
      <p:sp>
        <p:nvSpPr>
          <p:cNvPr id="3" name="TextBox 2"/>
          <p:cNvSpPr txBox="1"/>
          <p:nvPr/>
        </p:nvSpPr>
        <p:spPr>
          <a:xfrm>
            <a:off x="0" y="189676"/>
            <a:ext cx="11220995" cy="646331"/>
          </a:xfrm>
          <a:prstGeom prst="rect">
            <a:avLst/>
          </a:prstGeom>
          <a:noFill/>
        </p:spPr>
        <p:txBody>
          <a:bodyPr wrap="square" rtlCol="0">
            <a:spAutoFit/>
          </a:bodyPr>
          <a:lstStyle/>
          <a:p>
            <a:r>
              <a:rPr lang="en-US" sz="3600" dirty="0" smtClean="0">
                <a:latin typeface="Modern No. 20" charset="0"/>
                <a:ea typeface="Modern No. 20" charset="0"/>
                <a:cs typeface="Modern No. 20" charset="0"/>
              </a:rPr>
              <a:t>SUPPORT DIRECTORY FOR FOSTERS </a:t>
            </a:r>
          </a:p>
        </p:txBody>
      </p:sp>
      <p:sp>
        <p:nvSpPr>
          <p:cNvPr id="5" name="Rectangle 4"/>
          <p:cNvSpPr/>
          <p:nvPr/>
        </p:nvSpPr>
        <p:spPr>
          <a:xfrm>
            <a:off x="9809892" y="78505"/>
            <a:ext cx="2382108" cy="738664"/>
          </a:xfrm>
          <a:prstGeom prst="rect">
            <a:avLst/>
          </a:prstGeom>
        </p:spPr>
        <p:txBody>
          <a:bodyPr wrap="square">
            <a:spAutoFit/>
          </a:bodyPr>
          <a:lstStyle/>
          <a:p>
            <a:pPr algn="ctr"/>
            <a:r>
              <a:rPr lang="en-US" sz="1400" dirty="0" smtClean="0">
                <a:latin typeface="Raleway" charset="0"/>
                <a:ea typeface="Raleway" charset="0"/>
                <a:cs typeface="Raleway" charset="0"/>
              </a:rPr>
              <a:t>You are never alone. We are always here to support you.  </a:t>
            </a:r>
            <a:endParaRPr lang="en-US" sz="1400" dirty="0">
              <a:latin typeface="Raleway" charset="0"/>
              <a:ea typeface="Raleway" charset="0"/>
              <a:cs typeface="Raleway" charset="0"/>
            </a:endParaRPr>
          </a:p>
        </p:txBody>
      </p:sp>
      <p:sp>
        <p:nvSpPr>
          <p:cNvPr id="6" name="TextBox 5"/>
          <p:cNvSpPr txBox="1"/>
          <p:nvPr/>
        </p:nvSpPr>
        <p:spPr>
          <a:xfrm>
            <a:off x="142240" y="6036352"/>
            <a:ext cx="11601450" cy="276999"/>
          </a:xfrm>
          <a:prstGeom prst="rect">
            <a:avLst/>
          </a:prstGeom>
          <a:noFill/>
        </p:spPr>
        <p:txBody>
          <a:bodyPr wrap="square" rtlCol="0">
            <a:spAutoFit/>
          </a:bodyPr>
          <a:lstStyle/>
          <a:p>
            <a:r>
              <a:rPr lang="en-US" sz="1200" dirty="0" smtClean="0">
                <a:latin typeface="Raleway" charset="0"/>
                <a:ea typeface="Raleway" charset="0"/>
                <a:cs typeface="Raleway" charset="0"/>
              </a:rPr>
              <a:t>PLEASE ALSO VISIT OUR FACEBOOK PRIVATE PAGE (Friends with Four Paws </a:t>
            </a:r>
            <a:r>
              <a:rPr lang="mr-IN" sz="1200" dirty="0" smtClean="0">
                <a:latin typeface="Raleway" charset="0"/>
                <a:ea typeface="Raleway" charset="0"/>
                <a:cs typeface="Raleway" charset="0"/>
              </a:rPr>
              <a:t>–</a:t>
            </a:r>
            <a:r>
              <a:rPr lang="en-US" sz="1200" dirty="0" smtClean="0">
                <a:latin typeface="Raleway" charset="0"/>
                <a:ea typeface="Raleway" charset="0"/>
                <a:cs typeface="Raleway" charset="0"/>
              </a:rPr>
              <a:t> Fosters </a:t>
            </a:r>
            <a:r>
              <a:rPr lang="en-US" sz="1200" smtClean="0">
                <a:latin typeface="Raleway" charset="0"/>
                <a:ea typeface="Raleway" charset="0"/>
                <a:cs typeface="Raleway" charset="0"/>
              </a:rPr>
              <a:t>&amp; Volunteers) AND </a:t>
            </a:r>
            <a:r>
              <a:rPr lang="en-US" sz="1200" dirty="0" smtClean="0">
                <a:latin typeface="Raleway" charset="0"/>
                <a:ea typeface="Raleway" charset="0"/>
                <a:cs typeface="Raleway" charset="0"/>
              </a:rPr>
              <a:t>POST NON </a:t>
            </a:r>
            <a:r>
              <a:rPr lang="mr-IN" sz="1200" dirty="0" smtClean="0">
                <a:latin typeface="Raleway" charset="0"/>
                <a:ea typeface="Raleway" charset="0"/>
                <a:cs typeface="Raleway" charset="0"/>
              </a:rPr>
              <a:t>–</a:t>
            </a:r>
            <a:r>
              <a:rPr lang="en-US" sz="1200" dirty="0" smtClean="0">
                <a:latin typeface="Raleway" charset="0"/>
                <a:ea typeface="Raleway" charset="0"/>
                <a:cs typeface="Raleway" charset="0"/>
              </a:rPr>
              <a:t>URGENT QUESTIONS 24/7! </a:t>
            </a:r>
            <a:endParaRPr lang="en-US" sz="1200" dirty="0">
              <a:latin typeface="Raleway" charset="0"/>
              <a:ea typeface="Raleway" charset="0"/>
              <a:cs typeface="Raleway" charset="0"/>
            </a:endParaRPr>
          </a:p>
        </p:txBody>
      </p:sp>
      <p:sp>
        <p:nvSpPr>
          <p:cNvPr id="7" name="Rectangle 6"/>
          <p:cNvSpPr/>
          <p:nvPr/>
        </p:nvSpPr>
        <p:spPr>
          <a:xfrm>
            <a:off x="142240" y="6339048"/>
            <a:ext cx="4243469" cy="276999"/>
          </a:xfrm>
          <a:prstGeom prst="rect">
            <a:avLst/>
          </a:prstGeom>
        </p:spPr>
        <p:txBody>
          <a:bodyPr wrap="none">
            <a:spAutoFit/>
          </a:bodyPr>
          <a:lstStyle/>
          <a:p>
            <a:r>
              <a:rPr lang="en-US" sz="1200" dirty="0">
                <a:latin typeface="Raleway" charset="0"/>
                <a:ea typeface="Raleway" charset="0"/>
                <a:cs typeface="Raleway" charset="0"/>
              </a:rPr>
              <a:t>https://</a:t>
            </a:r>
            <a:r>
              <a:rPr lang="en-US" sz="1200" dirty="0" err="1">
                <a:latin typeface="Raleway" charset="0"/>
                <a:ea typeface="Raleway" charset="0"/>
                <a:cs typeface="Raleway" charset="0"/>
              </a:rPr>
              <a:t>www.facebook.com</a:t>
            </a:r>
            <a:r>
              <a:rPr lang="en-US" sz="1200" dirty="0">
                <a:latin typeface="Raleway" charset="0"/>
                <a:ea typeface="Raleway" charset="0"/>
                <a:cs typeface="Raleway" charset="0"/>
              </a:rPr>
              <a:t>/groups/251523604889902/</a:t>
            </a:r>
          </a:p>
        </p:txBody>
      </p:sp>
    </p:spTree>
    <p:extLst>
      <p:ext uri="{BB962C8B-B14F-4D97-AF65-F5344CB8AC3E}">
        <p14:creationId xmlns:p14="http://schemas.microsoft.com/office/powerpoint/2010/main" val="329872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bwMode="gray">
          <a:xfrm>
            <a:off x="482350" y="217256"/>
            <a:ext cx="11304838" cy="984372"/>
          </a:xfrm>
        </p:spPr>
        <p:txBody>
          <a:bodyPr>
            <a:normAutofit fontScale="90000"/>
          </a:bodyPr>
          <a:lstStyle/>
          <a:p>
            <a:r>
              <a:rPr lang="en-US" dirty="0" smtClean="0">
                <a:latin typeface="Modern No. 20" charset="0"/>
                <a:ea typeface="Modern No. 20" charset="0"/>
                <a:cs typeface="Modern No. 20" charset="0"/>
              </a:rPr>
              <a:t>OOPS! YOU FELL IN LOVE AND WANT TO ADOPT YOUR FOSTER DOG? </a:t>
            </a:r>
            <a:endParaRPr lang="en-US" dirty="0">
              <a:latin typeface="Modern No. 20" charset="0"/>
              <a:ea typeface="Modern No. 20" charset="0"/>
              <a:cs typeface="Modern No. 20" charset="0"/>
            </a:endParaRPr>
          </a:p>
        </p:txBody>
      </p:sp>
      <p:sp>
        <p:nvSpPr>
          <p:cNvPr id="9" name="Textplatzhalter 8"/>
          <p:cNvSpPr>
            <a:spLocks noGrp="1"/>
          </p:cNvSpPr>
          <p:nvPr>
            <p:ph type="body" sz="quarter" idx="10"/>
          </p:nvPr>
        </p:nvSpPr>
        <p:spPr bwMode="gray">
          <a:xfrm>
            <a:off x="482350" y="1630505"/>
            <a:ext cx="11154315" cy="3361177"/>
          </a:xfrm>
        </p:spPr>
        <p:txBody>
          <a:bodyPr>
            <a:spAutoFit/>
          </a:bodyPr>
          <a:lstStyle/>
          <a:p>
            <a:pPr lvl="1">
              <a:lnSpc>
                <a:spcPct val="100000"/>
              </a:lnSpc>
              <a:buFont typeface="Wingdings" panose="05000000000000000000" pitchFamily="2" charset="2"/>
              <a:buChar char="§"/>
            </a:pPr>
            <a:r>
              <a:rPr lang="en-US" sz="1999" dirty="0">
                <a:latin typeface="Raleway" charset="0"/>
                <a:ea typeface="Raleway" charset="0"/>
                <a:cs typeface="Raleway" charset="0"/>
              </a:rPr>
              <a:t>We will never discourage “foster failure”, after all you have offered your home for a foster, so you will surely make a great adopter for us. There is no need to fill out an adoption application as your foster app was approved already</a:t>
            </a:r>
          </a:p>
          <a:p>
            <a:pPr lvl="1">
              <a:lnSpc>
                <a:spcPct val="100000"/>
              </a:lnSpc>
              <a:buFont typeface="Wingdings" panose="05000000000000000000" pitchFamily="2" charset="2"/>
              <a:buChar char="§"/>
            </a:pPr>
            <a:r>
              <a:rPr lang="en-US" sz="1999" dirty="0">
                <a:latin typeface="Raleway" charset="0"/>
                <a:ea typeface="Raleway" charset="0"/>
                <a:cs typeface="Raleway" charset="0"/>
              </a:rPr>
              <a:t>We grant our fosters a $50 discount off the adoption fee</a:t>
            </a:r>
          </a:p>
          <a:p>
            <a:pPr lvl="1">
              <a:lnSpc>
                <a:spcPct val="100000"/>
              </a:lnSpc>
              <a:buFont typeface="Wingdings" panose="05000000000000000000" pitchFamily="2" charset="2"/>
              <a:buChar char="§"/>
            </a:pPr>
            <a:r>
              <a:rPr lang="en-US" sz="1999" dirty="0">
                <a:latin typeface="Raleway" charset="0"/>
                <a:ea typeface="Raleway" charset="0"/>
                <a:cs typeface="Raleway" charset="0"/>
              </a:rPr>
              <a:t>Imagine you would be told “You are a great adopter but somebody is better than you”. We don’t want this to happen to us so we ask that you let the case manager or foster coordinator know as soon as possible but latest before the meet and greet: you have the right of first refusal up until the meet and greet is set up. Then it’s potential adopter first (pending of course the application approval)</a:t>
            </a:r>
          </a:p>
          <a:p>
            <a:pPr lvl="1">
              <a:lnSpc>
                <a:spcPct val="100000"/>
              </a:lnSpc>
            </a:pPr>
            <a:endParaRPr lang="en-US" sz="1999" dirty="0">
              <a:latin typeface="Raleway" charset="0"/>
              <a:ea typeface="Raleway" charset="0"/>
              <a:cs typeface="Raleway" charset="0"/>
            </a:endParaRPr>
          </a:p>
        </p:txBody>
      </p:sp>
    </p:spTree>
    <p:custDataLst>
      <p:tags r:id="rId1"/>
    </p:custDataLst>
    <p:extLst>
      <p:ext uri="{BB962C8B-B14F-4D97-AF65-F5344CB8AC3E}">
        <p14:creationId xmlns:p14="http://schemas.microsoft.com/office/powerpoint/2010/main" val="16700862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bwMode="gray">
          <a:xfrm>
            <a:off x="325187" y="279915"/>
            <a:ext cx="9139240" cy="984372"/>
          </a:xfrm>
        </p:spPr>
        <p:txBody>
          <a:bodyPr>
            <a:normAutofit fontScale="90000"/>
          </a:bodyPr>
          <a:lstStyle/>
          <a:p>
            <a:r>
              <a:rPr lang="en-US" dirty="0" smtClean="0">
                <a:latin typeface="Modern No. 20" charset="0"/>
                <a:ea typeface="Modern No. 20" charset="0"/>
                <a:cs typeface="Modern No. 20" charset="0"/>
              </a:rPr>
              <a:t>FAQ FROM POTENTIAL ADOPTERS </a:t>
            </a:r>
            <a:endParaRPr lang="en-US" dirty="0">
              <a:latin typeface="Modern No. 20" charset="0"/>
              <a:ea typeface="Modern No. 20" charset="0"/>
              <a:cs typeface="Modern No. 20" charset="0"/>
            </a:endParaRPr>
          </a:p>
        </p:txBody>
      </p:sp>
      <p:sp>
        <p:nvSpPr>
          <p:cNvPr id="9" name="Textplatzhalter 8"/>
          <p:cNvSpPr>
            <a:spLocks noGrp="1"/>
          </p:cNvSpPr>
          <p:nvPr>
            <p:ph type="body" sz="quarter" idx="10"/>
          </p:nvPr>
        </p:nvSpPr>
        <p:spPr bwMode="gray">
          <a:xfrm>
            <a:off x="325187" y="1342578"/>
            <a:ext cx="11154315" cy="4490075"/>
          </a:xfrm>
        </p:spPr>
        <p:txBody>
          <a:bodyPr>
            <a:spAutoFit/>
          </a:bodyPr>
          <a:lstStyle/>
          <a:p>
            <a:pPr marL="457200" lvl="1" indent="0">
              <a:buNone/>
            </a:pPr>
            <a:r>
              <a:rPr lang="en-US" sz="1999" dirty="0" smtClean="0">
                <a:latin typeface="Raleway" charset="0"/>
                <a:ea typeface="Raleway" charset="0"/>
                <a:cs typeface="Raleway" charset="0"/>
              </a:rPr>
              <a:t>When walking around town with your pup (especially if he or she is wearing an adopt me bandana you may need to know the following responses to commonly asked questions</a:t>
            </a:r>
            <a:r>
              <a:rPr lang="mr-IN" sz="1999" dirty="0" smtClean="0">
                <a:latin typeface="Raleway" charset="0"/>
                <a:ea typeface="Raleway" charset="0"/>
                <a:cs typeface="Raleway" charset="0"/>
              </a:rPr>
              <a:t>…</a:t>
            </a:r>
            <a:r>
              <a:rPr lang="en-US" sz="1999" dirty="0" smtClean="0">
                <a:latin typeface="Raleway" charset="0"/>
                <a:ea typeface="Raleway" charset="0"/>
                <a:cs typeface="Raleway" charset="0"/>
              </a:rPr>
              <a:t>.</a:t>
            </a:r>
          </a:p>
          <a:p>
            <a:pPr lvl="1">
              <a:buFont typeface="Wingdings" panose="05000000000000000000" pitchFamily="2" charset="2"/>
              <a:buChar char="§"/>
            </a:pPr>
            <a:endParaRPr lang="en-US" sz="1999" dirty="0" smtClean="0">
              <a:latin typeface="Raleway" charset="0"/>
              <a:ea typeface="Raleway" charset="0"/>
              <a:cs typeface="Raleway" charset="0"/>
            </a:endParaRPr>
          </a:p>
          <a:p>
            <a:pPr lvl="1">
              <a:buFont typeface="Wingdings" panose="05000000000000000000" pitchFamily="2" charset="2"/>
              <a:buChar char="§"/>
            </a:pPr>
            <a:r>
              <a:rPr lang="en-US" sz="1999" dirty="0" smtClean="0">
                <a:latin typeface="Raleway" charset="0"/>
                <a:ea typeface="Raleway" charset="0"/>
                <a:cs typeface="Raleway" charset="0"/>
              </a:rPr>
              <a:t>The adoption fee </a:t>
            </a:r>
            <a:r>
              <a:rPr lang="en-US" sz="1999" dirty="0">
                <a:latin typeface="Raleway" charset="0"/>
                <a:ea typeface="Raleway" charset="0"/>
                <a:cs typeface="Raleway" charset="0"/>
              </a:rPr>
              <a:t>is $475 and covers all medical expenses</a:t>
            </a:r>
          </a:p>
          <a:p>
            <a:pPr lvl="1">
              <a:buFont typeface="Wingdings" panose="05000000000000000000" pitchFamily="2" charset="2"/>
              <a:buChar char="§"/>
            </a:pPr>
            <a:r>
              <a:rPr lang="en-US" sz="1999" dirty="0">
                <a:latin typeface="Raleway" charset="0"/>
                <a:ea typeface="Raleway" charset="0"/>
                <a:cs typeface="Raleway" charset="0"/>
              </a:rPr>
              <a:t>All dogs are: up to date on vaccines, microchipped, are on heartworm prevention &amp; have been declared healthy by our vet unless specifically stated (which the case manager will ensure to mention to the potential adopter). Older dogs usually get a dental cleaning </a:t>
            </a:r>
            <a:r>
              <a:rPr lang="en-US" sz="1999" dirty="0" smtClean="0">
                <a:latin typeface="Raleway" charset="0"/>
                <a:ea typeface="Raleway" charset="0"/>
                <a:cs typeface="Raleway" charset="0"/>
              </a:rPr>
              <a:t>too! </a:t>
            </a:r>
            <a:endParaRPr lang="en-US" sz="1999" dirty="0">
              <a:latin typeface="Raleway" charset="0"/>
              <a:ea typeface="Raleway" charset="0"/>
              <a:cs typeface="Raleway" charset="0"/>
            </a:endParaRPr>
          </a:p>
          <a:p>
            <a:pPr lvl="1">
              <a:buFont typeface="Wingdings" panose="05000000000000000000" pitchFamily="2" charset="2"/>
              <a:buChar char="§"/>
            </a:pPr>
            <a:r>
              <a:rPr lang="en-US" sz="1999" dirty="0">
                <a:latin typeface="Raleway" charset="0"/>
                <a:ea typeface="Raleway" charset="0"/>
                <a:cs typeface="Raleway" charset="0"/>
              </a:rPr>
              <a:t>The approval process for adoption application is easy</a:t>
            </a:r>
            <a:r>
              <a:rPr lang="en-US" sz="1999" dirty="0" smtClean="0">
                <a:latin typeface="Raleway" charset="0"/>
                <a:ea typeface="Raleway" charset="0"/>
                <a:cs typeface="Raleway" charset="0"/>
              </a:rPr>
              <a:t>:</a:t>
            </a:r>
          </a:p>
          <a:p>
            <a:pPr marL="1257300" lvl="2" indent="-342900">
              <a:buFont typeface="+mj-lt"/>
              <a:buAutoNum type="arabicPeriod"/>
            </a:pPr>
            <a:r>
              <a:rPr lang="en-US" sz="1599" dirty="0" smtClean="0">
                <a:latin typeface="Raleway" charset="0"/>
                <a:ea typeface="Raleway" charset="0"/>
                <a:cs typeface="Raleway" charset="0"/>
              </a:rPr>
              <a:t> Fill </a:t>
            </a:r>
            <a:r>
              <a:rPr lang="en-US" sz="1599" dirty="0">
                <a:latin typeface="Raleway" charset="0"/>
                <a:ea typeface="Raleway" charset="0"/>
                <a:cs typeface="Raleway" charset="0"/>
              </a:rPr>
              <a:t>out app, </a:t>
            </a:r>
            <a:endParaRPr lang="en-US" sz="1599" dirty="0" smtClean="0">
              <a:latin typeface="Raleway" charset="0"/>
              <a:ea typeface="Raleway" charset="0"/>
              <a:cs typeface="Raleway" charset="0"/>
            </a:endParaRPr>
          </a:p>
          <a:p>
            <a:pPr marL="1257300" lvl="2" indent="-342900">
              <a:buFont typeface="+mj-lt"/>
              <a:buAutoNum type="arabicPeriod"/>
            </a:pPr>
            <a:r>
              <a:rPr lang="en-US" sz="1599" dirty="0" smtClean="0">
                <a:latin typeface="Raleway" charset="0"/>
                <a:ea typeface="Raleway" charset="0"/>
                <a:cs typeface="Raleway" charset="0"/>
              </a:rPr>
              <a:t>Achieve a positive </a:t>
            </a:r>
            <a:r>
              <a:rPr lang="en-US" sz="1599" dirty="0">
                <a:latin typeface="Raleway" charset="0"/>
                <a:ea typeface="Raleway" charset="0"/>
                <a:cs typeface="Raleway" charset="0"/>
              </a:rPr>
              <a:t>impression from the interview with case manager, </a:t>
            </a:r>
          </a:p>
          <a:p>
            <a:pPr marL="1257300" lvl="2" indent="-342900">
              <a:buFont typeface="+mj-lt"/>
              <a:buAutoNum type="arabicPeriod"/>
            </a:pPr>
            <a:r>
              <a:rPr lang="en-US" sz="1599" dirty="0" smtClean="0">
                <a:latin typeface="Raleway" charset="0"/>
                <a:ea typeface="Raleway" charset="0"/>
                <a:cs typeface="Raleway" charset="0"/>
              </a:rPr>
              <a:t>Receive positive </a:t>
            </a:r>
            <a:r>
              <a:rPr lang="en-US" sz="1599" dirty="0">
                <a:latin typeface="Raleway" charset="0"/>
                <a:ea typeface="Raleway" charset="0"/>
                <a:cs typeface="Raleway" charset="0"/>
              </a:rPr>
              <a:t>feedback from the meet &amp; </a:t>
            </a:r>
            <a:r>
              <a:rPr lang="en-US" sz="1599" dirty="0" smtClean="0">
                <a:latin typeface="Raleway" charset="0"/>
                <a:ea typeface="Raleway" charset="0"/>
                <a:cs typeface="Raleway" charset="0"/>
              </a:rPr>
              <a:t>greet.</a:t>
            </a:r>
          </a:p>
          <a:p>
            <a:pPr marL="1257300" lvl="2" indent="-342900">
              <a:buFont typeface="+mj-lt"/>
              <a:buAutoNum type="arabicPeriod"/>
            </a:pPr>
            <a:r>
              <a:rPr lang="en-US" sz="1599" dirty="0" smtClean="0">
                <a:latin typeface="Raleway" charset="0"/>
                <a:ea typeface="Raleway" charset="0"/>
                <a:cs typeface="Raleway" charset="0"/>
              </a:rPr>
              <a:t>Positive references check. </a:t>
            </a:r>
            <a:r>
              <a:rPr lang="en-US" sz="1599" i="1" dirty="0">
                <a:latin typeface="Raleway" charset="0"/>
                <a:ea typeface="Raleway" charset="0"/>
                <a:cs typeface="Raleway" charset="0"/>
              </a:rPr>
              <a:t>We do not conduct home visits as we do not have the resources and also the additional information you get from it is not warranting additional </a:t>
            </a:r>
            <a:r>
              <a:rPr lang="en-US" sz="1599" i="1" dirty="0" smtClean="0">
                <a:latin typeface="Raleway" charset="0"/>
                <a:ea typeface="Raleway" charset="0"/>
                <a:cs typeface="Raleway" charset="0"/>
              </a:rPr>
              <a:t>resources</a:t>
            </a:r>
            <a:endParaRPr lang="en-US" sz="1599" dirty="0" smtClean="0">
              <a:latin typeface="Raleway" charset="0"/>
              <a:ea typeface="Raleway" charset="0"/>
              <a:cs typeface="Raleway" charset="0"/>
            </a:endParaRPr>
          </a:p>
          <a:p>
            <a:pPr marL="1257300" lvl="2" indent="-342900">
              <a:buFont typeface="+mj-lt"/>
              <a:buAutoNum type="arabicPeriod"/>
            </a:pPr>
            <a:r>
              <a:rPr lang="en-US" sz="1599" dirty="0" smtClean="0">
                <a:latin typeface="Raleway" charset="0"/>
                <a:ea typeface="Raleway" charset="0"/>
                <a:cs typeface="Raleway" charset="0"/>
              </a:rPr>
              <a:t>Contract </a:t>
            </a:r>
            <a:r>
              <a:rPr lang="en-US" sz="1599" dirty="0">
                <a:latin typeface="Raleway" charset="0"/>
                <a:ea typeface="Raleway" charset="0"/>
                <a:cs typeface="Raleway" charset="0"/>
              </a:rPr>
              <a:t>has been signed &amp; adoption fee has been paid. </a:t>
            </a:r>
            <a:endParaRPr lang="en-US" sz="1599" i="1" dirty="0">
              <a:latin typeface="Raleway" charset="0"/>
              <a:ea typeface="Raleway" charset="0"/>
              <a:cs typeface="Raleway" charset="0"/>
            </a:endParaRPr>
          </a:p>
        </p:txBody>
      </p:sp>
      <p:sp>
        <p:nvSpPr>
          <p:cNvPr id="3" name="Rectangle 2"/>
          <p:cNvSpPr/>
          <p:nvPr/>
        </p:nvSpPr>
        <p:spPr>
          <a:xfrm>
            <a:off x="-157163" y="5989235"/>
            <a:ext cx="11793828" cy="707630"/>
          </a:xfrm>
          <a:prstGeom prst="rect">
            <a:avLst/>
          </a:prstGeom>
        </p:spPr>
        <p:txBody>
          <a:bodyPr wrap="square">
            <a:spAutoFit/>
          </a:bodyPr>
          <a:lstStyle/>
          <a:p>
            <a:pPr lvl="1" algn="ctr"/>
            <a:r>
              <a:rPr lang="en-US" sz="1999" i="1" dirty="0">
                <a:latin typeface="Raleway" charset="0"/>
                <a:ea typeface="Raleway" charset="0"/>
                <a:cs typeface="Raleway" charset="0"/>
              </a:rPr>
              <a:t>Any process questions or questions you don’t have an answer for they should </a:t>
            </a:r>
            <a:r>
              <a:rPr lang="en-US" sz="1999" i="1" dirty="0" smtClean="0">
                <a:latin typeface="Raleway" charset="0"/>
                <a:ea typeface="Raleway" charset="0"/>
                <a:cs typeface="Raleway" charset="0"/>
              </a:rPr>
              <a:t>direct to your case manager or by contacting the rescue directly. </a:t>
            </a:r>
            <a:endParaRPr lang="en-US" sz="1999" i="1" dirty="0">
              <a:latin typeface="Raleway" charset="0"/>
              <a:ea typeface="Raleway" charset="0"/>
              <a:cs typeface="Raleway" charset="0"/>
            </a:endParaRPr>
          </a:p>
        </p:txBody>
      </p:sp>
    </p:spTree>
    <p:custDataLst>
      <p:tags r:id="rId1"/>
    </p:custDataLst>
    <p:extLst>
      <p:ext uri="{BB962C8B-B14F-4D97-AF65-F5344CB8AC3E}">
        <p14:creationId xmlns:p14="http://schemas.microsoft.com/office/powerpoint/2010/main" val="1447537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1687" y="-103682"/>
            <a:ext cx="4360059" cy="1325563"/>
          </a:xfrm>
        </p:spPr>
        <p:txBody>
          <a:bodyPr>
            <a:normAutofit/>
          </a:bodyPr>
          <a:lstStyle/>
          <a:p>
            <a:r>
              <a:rPr lang="en-US" sz="3200" dirty="0" smtClean="0">
                <a:latin typeface="Modern No. 20" charset="0"/>
                <a:ea typeface="Modern No. 20" charset="0"/>
                <a:cs typeface="Modern No. 20" charset="0"/>
              </a:rPr>
              <a:t>CREATING A BIO</a:t>
            </a:r>
            <a:endParaRPr lang="en-US" sz="3200" dirty="0">
              <a:latin typeface="Modern No. 20" charset="0"/>
              <a:ea typeface="Modern No. 20" charset="0"/>
              <a:cs typeface="Modern No. 20" charset="0"/>
            </a:endParaRPr>
          </a:p>
        </p:txBody>
      </p:sp>
      <p:sp>
        <p:nvSpPr>
          <p:cNvPr id="3" name="Content Placeholder 2"/>
          <p:cNvSpPr>
            <a:spLocks noGrp="1"/>
          </p:cNvSpPr>
          <p:nvPr>
            <p:ph idx="1"/>
          </p:nvPr>
        </p:nvSpPr>
        <p:spPr>
          <a:xfrm>
            <a:off x="208528" y="1873750"/>
            <a:ext cx="3476935" cy="4351338"/>
          </a:xfrm>
        </p:spPr>
        <p:txBody>
          <a:bodyPr>
            <a:noAutofit/>
          </a:bodyPr>
          <a:lstStyle/>
          <a:p>
            <a:pPr marL="0" indent="0">
              <a:buNone/>
            </a:pPr>
            <a:endParaRPr lang="en-US" sz="1600" u="sng" dirty="0">
              <a:latin typeface="Raleway" charset="0"/>
              <a:ea typeface="Raleway" charset="0"/>
              <a:cs typeface="Raleway" charset="0"/>
            </a:endParaRPr>
          </a:p>
          <a:p>
            <a:pPr marL="0" indent="0">
              <a:spcBef>
                <a:spcPts val="0"/>
              </a:spcBef>
              <a:buNone/>
            </a:pPr>
            <a:r>
              <a:rPr lang="en-US" sz="1600" u="sng" dirty="0" smtClean="0">
                <a:latin typeface="Raleway" charset="0"/>
                <a:ea typeface="Raleway" charset="0"/>
                <a:cs typeface="Raleway" charset="0"/>
              </a:rPr>
              <a:t>Is </a:t>
            </a:r>
            <a:r>
              <a:rPr lang="en-US" sz="1600" u="sng" dirty="0">
                <a:latin typeface="Raleway" charset="0"/>
                <a:ea typeface="Raleway" charset="0"/>
                <a:cs typeface="Raleway" charset="0"/>
              </a:rPr>
              <a:t>your foster dog good with </a:t>
            </a:r>
            <a:r>
              <a:rPr lang="en-US" sz="1600" u="sng" dirty="0" smtClean="0">
                <a:latin typeface="Raleway" charset="0"/>
                <a:ea typeface="Raleway" charset="0"/>
                <a:cs typeface="Raleway" charset="0"/>
              </a:rPr>
              <a:t>: </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dogs</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cats</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kids</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adults</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elderly</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men</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women</a:t>
            </a:r>
            <a:r>
              <a:rPr lang="en-US" sz="1600" dirty="0">
                <a:latin typeface="Raleway" charset="0"/>
                <a:ea typeface="Raleway" charset="0"/>
                <a:cs typeface="Raleway" charset="0"/>
              </a:rPr>
              <a:t> </a:t>
            </a:r>
          </a:p>
          <a:p>
            <a:pPr>
              <a:spcBef>
                <a:spcPts val="0"/>
              </a:spcBef>
              <a:buFont typeface="Wingdings" charset="2"/>
              <a:buChar char="q"/>
            </a:pPr>
            <a:r>
              <a:rPr lang="en-US" sz="1600" dirty="0">
                <a:latin typeface="Raleway" charset="0"/>
                <a:ea typeface="Raleway" charset="0"/>
                <a:cs typeface="Raleway" charset="0"/>
              </a:rPr>
              <a:t>o</a:t>
            </a:r>
            <a:r>
              <a:rPr lang="en-US" sz="1600" dirty="0" smtClean="0">
                <a:latin typeface="Raleway" charset="0"/>
                <a:ea typeface="Raleway" charset="0"/>
                <a:cs typeface="Raleway" charset="0"/>
              </a:rPr>
              <a:t>ther pets </a:t>
            </a:r>
          </a:p>
          <a:p>
            <a:pPr>
              <a:spcBef>
                <a:spcPts val="0"/>
              </a:spcBef>
              <a:buFont typeface="Wingdings" charset="2"/>
              <a:buChar char="q"/>
            </a:pPr>
            <a:endParaRPr lang="en-US" sz="1600" u="sng" dirty="0">
              <a:latin typeface="Raleway" charset="0"/>
              <a:ea typeface="Raleway" charset="0"/>
              <a:cs typeface="Raleway" charset="0"/>
            </a:endParaRPr>
          </a:p>
          <a:p>
            <a:pPr marL="0" indent="0">
              <a:spcBef>
                <a:spcPts val="0"/>
              </a:spcBef>
              <a:buNone/>
            </a:pPr>
            <a:endParaRPr lang="en-US" sz="1600" u="sng" dirty="0" smtClean="0">
              <a:latin typeface="Raleway" charset="0"/>
              <a:ea typeface="Raleway" charset="0"/>
              <a:cs typeface="Raleway" charset="0"/>
            </a:endParaRPr>
          </a:p>
          <a:p>
            <a:pPr marL="0" indent="0">
              <a:spcBef>
                <a:spcPts val="0"/>
              </a:spcBef>
              <a:buNone/>
            </a:pPr>
            <a:r>
              <a:rPr lang="en-US" sz="1600" u="sng" dirty="0" smtClean="0">
                <a:latin typeface="Raleway" charset="0"/>
                <a:ea typeface="Raleway" charset="0"/>
                <a:cs typeface="Raleway" charset="0"/>
              </a:rPr>
              <a:t>Does </a:t>
            </a:r>
            <a:r>
              <a:rPr lang="en-US" sz="1600" u="sng" dirty="0">
                <a:latin typeface="Raleway" charset="0"/>
                <a:ea typeface="Raleway" charset="0"/>
                <a:cs typeface="Raleway" charset="0"/>
              </a:rPr>
              <a:t>your dog </a:t>
            </a:r>
            <a:r>
              <a:rPr lang="en-US" sz="1600" u="sng" dirty="0" smtClean="0">
                <a:latin typeface="Raleway" charset="0"/>
                <a:ea typeface="Raleway" charset="0"/>
                <a:cs typeface="Raleway" charset="0"/>
              </a:rPr>
              <a:t>like</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the outside</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to cuddle</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to </a:t>
            </a:r>
            <a:r>
              <a:rPr lang="en-US" sz="1600" dirty="0">
                <a:latin typeface="Raleway" charset="0"/>
                <a:ea typeface="Raleway" charset="0"/>
                <a:cs typeface="Raleway" charset="0"/>
              </a:rPr>
              <a:t>play with </a:t>
            </a:r>
            <a:r>
              <a:rPr lang="en-US" sz="1600" dirty="0" smtClean="0">
                <a:latin typeface="Raleway" charset="0"/>
                <a:ea typeface="Raleway" charset="0"/>
                <a:cs typeface="Raleway" charset="0"/>
              </a:rPr>
              <a:t>toys</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being pet</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playing </a:t>
            </a:r>
            <a:r>
              <a:rPr lang="en-US" sz="1600" dirty="0">
                <a:latin typeface="Raleway" charset="0"/>
                <a:ea typeface="Raleway" charset="0"/>
                <a:cs typeface="Raleway" charset="0"/>
              </a:rPr>
              <a:t>with other </a:t>
            </a:r>
            <a:r>
              <a:rPr lang="en-US" sz="1600" dirty="0" smtClean="0">
                <a:latin typeface="Raleway" charset="0"/>
                <a:ea typeface="Raleway" charset="0"/>
                <a:cs typeface="Raleway" charset="0"/>
              </a:rPr>
              <a:t>dogs</a:t>
            </a:r>
          </a:p>
          <a:p>
            <a:pPr>
              <a:spcBef>
                <a:spcPts val="0"/>
              </a:spcBef>
              <a:buFont typeface="Wingdings" charset="2"/>
              <a:buChar char="q"/>
            </a:pPr>
            <a:r>
              <a:rPr lang="en-US" sz="1600" dirty="0">
                <a:latin typeface="Raleway" charset="0"/>
                <a:ea typeface="Raleway" charset="0"/>
                <a:cs typeface="Raleway" charset="0"/>
              </a:rPr>
              <a:t>p</a:t>
            </a:r>
            <a:r>
              <a:rPr lang="en-US" sz="1600" dirty="0" smtClean="0">
                <a:latin typeface="Raleway" charset="0"/>
                <a:ea typeface="Raleway" charset="0"/>
                <a:cs typeface="Raleway" charset="0"/>
              </a:rPr>
              <a:t>laying with people </a:t>
            </a:r>
            <a:endParaRPr lang="en-US" sz="1600" dirty="0">
              <a:latin typeface="Raleway" charset="0"/>
              <a:ea typeface="Raleway" charset="0"/>
              <a:cs typeface="Raleway" charset="0"/>
            </a:endParaRPr>
          </a:p>
          <a:p>
            <a:pPr>
              <a:spcBef>
                <a:spcPts val="0"/>
              </a:spcBef>
              <a:buFont typeface="Wingdings" charset="2"/>
              <a:buChar char="q"/>
            </a:pPr>
            <a:endParaRPr lang="en-US" sz="1600" u="sng" dirty="0" smtClean="0">
              <a:latin typeface="Raleway" charset="0"/>
              <a:ea typeface="Raleway" charset="0"/>
              <a:cs typeface="Raleway" charset="0"/>
            </a:endParaRPr>
          </a:p>
          <a:p>
            <a:pPr>
              <a:spcBef>
                <a:spcPts val="0"/>
              </a:spcBef>
              <a:buFont typeface="Wingdings" charset="2"/>
              <a:buChar char="q"/>
            </a:pPr>
            <a:endParaRPr lang="en-US" sz="1600" u="sng" dirty="0">
              <a:latin typeface="Raleway" charset="0"/>
              <a:ea typeface="Raleway" charset="0"/>
              <a:cs typeface="Raleway" charset="0"/>
            </a:endParaRPr>
          </a:p>
        </p:txBody>
      </p:sp>
      <p:sp>
        <p:nvSpPr>
          <p:cNvPr id="4" name="Rectangle 3"/>
          <p:cNvSpPr/>
          <p:nvPr/>
        </p:nvSpPr>
        <p:spPr>
          <a:xfrm>
            <a:off x="208528" y="1010245"/>
            <a:ext cx="11487397" cy="830997"/>
          </a:xfrm>
          <a:prstGeom prst="rect">
            <a:avLst/>
          </a:prstGeom>
        </p:spPr>
        <p:txBody>
          <a:bodyPr wrap="square">
            <a:spAutoFit/>
          </a:bodyPr>
          <a:lstStyle/>
          <a:p>
            <a:r>
              <a:rPr lang="en-US" sz="1600" dirty="0" smtClean="0">
                <a:latin typeface="Raleway" charset="0"/>
                <a:ea typeface="Raleway" charset="0"/>
                <a:cs typeface="Raleway" charset="0"/>
              </a:rPr>
              <a:t>As a foster no one will know your dog better than you. Fosters offer a very special and specific perspective on what a dog is </a:t>
            </a:r>
            <a:r>
              <a:rPr lang="en-US" sz="1600" i="1" dirty="0" smtClean="0">
                <a:latin typeface="Raleway" charset="0"/>
                <a:ea typeface="Raleway" charset="0"/>
                <a:cs typeface="Raleway" charset="0"/>
              </a:rPr>
              <a:t>really like. </a:t>
            </a:r>
            <a:r>
              <a:rPr lang="en-US" sz="1600" dirty="0" smtClean="0">
                <a:latin typeface="Raleway" charset="0"/>
                <a:ea typeface="Raleway" charset="0"/>
                <a:cs typeface="Raleway" charset="0"/>
              </a:rPr>
              <a:t>After your dog is in your care for about 3 days, you will need to write a short 2 -3 paragraph summary about your dog. Please make sure your bio includes answers all of the following </a:t>
            </a:r>
          </a:p>
        </p:txBody>
      </p:sp>
      <p:sp>
        <p:nvSpPr>
          <p:cNvPr id="5" name="Rectangle 4"/>
          <p:cNvSpPr/>
          <p:nvPr/>
        </p:nvSpPr>
        <p:spPr>
          <a:xfrm>
            <a:off x="4430594" y="1841242"/>
            <a:ext cx="4111152" cy="5016758"/>
          </a:xfrm>
          <a:prstGeom prst="rect">
            <a:avLst/>
          </a:prstGeom>
        </p:spPr>
        <p:txBody>
          <a:bodyPr wrap="square">
            <a:spAutoFit/>
          </a:bodyPr>
          <a:lstStyle/>
          <a:p>
            <a:pPr>
              <a:spcBef>
                <a:spcPts val="0"/>
              </a:spcBef>
              <a:buFont typeface="Wingdings" charset="2"/>
              <a:buChar char="q"/>
            </a:pPr>
            <a:endParaRPr lang="en-US" sz="1600" dirty="0" smtClean="0">
              <a:latin typeface="Raleway" charset="0"/>
              <a:ea typeface="Raleway" charset="0"/>
              <a:cs typeface="Raleway" charset="0"/>
            </a:endParaRPr>
          </a:p>
          <a:p>
            <a:r>
              <a:rPr lang="en-US" sz="1600" u="sng" dirty="0" smtClean="0">
                <a:latin typeface="Raleway" charset="0"/>
                <a:ea typeface="Raleway" charset="0"/>
                <a:cs typeface="Raleway" charset="0"/>
              </a:rPr>
              <a:t>Your dog’s skills: </a:t>
            </a:r>
          </a:p>
          <a:p>
            <a:pPr>
              <a:spcBef>
                <a:spcPts val="0"/>
              </a:spcBef>
              <a:buFont typeface="Wingdings" charset="2"/>
              <a:buChar char="q"/>
            </a:pPr>
            <a:r>
              <a:rPr lang="en-US" sz="1600" dirty="0" smtClean="0">
                <a:latin typeface="Raleway" charset="0"/>
                <a:ea typeface="Raleway" charset="0"/>
                <a:cs typeface="Raleway" charset="0"/>
              </a:rPr>
              <a:t>house trained</a:t>
            </a:r>
          </a:p>
          <a:p>
            <a:pPr>
              <a:spcBef>
                <a:spcPts val="0"/>
              </a:spcBef>
              <a:buFont typeface="Wingdings" charset="2"/>
              <a:buChar char="q"/>
            </a:pPr>
            <a:r>
              <a:rPr lang="en-US" sz="1600" dirty="0" smtClean="0">
                <a:latin typeface="Raleway" charset="0"/>
                <a:ea typeface="Raleway" charset="0"/>
                <a:cs typeface="Raleway" charset="0"/>
              </a:rPr>
              <a:t>puppy pad trained</a:t>
            </a:r>
          </a:p>
          <a:p>
            <a:pPr>
              <a:spcBef>
                <a:spcPts val="0"/>
              </a:spcBef>
              <a:buFont typeface="Wingdings" charset="2"/>
              <a:buChar char="q"/>
            </a:pPr>
            <a:r>
              <a:rPr lang="en-US" sz="1600" dirty="0" smtClean="0">
                <a:latin typeface="Raleway" charset="0"/>
                <a:ea typeface="Raleway" charset="0"/>
                <a:cs typeface="Raleway" charset="0"/>
              </a:rPr>
              <a:t>Knows how to walk on a leash </a:t>
            </a:r>
          </a:p>
          <a:p>
            <a:pPr>
              <a:spcBef>
                <a:spcPts val="0"/>
              </a:spcBef>
              <a:buFont typeface="Wingdings" charset="2"/>
              <a:buChar char="q"/>
            </a:pPr>
            <a:r>
              <a:rPr lang="en-US" sz="1600" dirty="0" smtClean="0">
                <a:latin typeface="Raleway" charset="0"/>
                <a:ea typeface="Raleway" charset="0"/>
                <a:cs typeface="Raleway" charset="0"/>
              </a:rPr>
              <a:t>Knows any basic commands </a:t>
            </a:r>
          </a:p>
          <a:p>
            <a:pPr>
              <a:spcBef>
                <a:spcPts val="0"/>
              </a:spcBef>
              <a:buFont typeface="Wingdings" charset="2"/>
              <a:buChar char="q"/>
            </a:pPr>
            <a:r>
              <a:rPr lang="en-US" sz="1600" dirty="0" smtClean="0">
                <a:latin typeface="Raleway" charset="0"/>
                <a:ea typeface="Raleway" charset="0"/>
                <a:cs typeface="Raleway" charset="0"/>
              </a:rPr>
              <a:t>Crate-trained </a:t>
            </a:r>
          </a:p>
          <a:p>
            <a:pPr>
              <a:spcBef>
                <a:spcPts val="0"/>
              </a:spcBef>
              <a:buFont typeface="Wingdings" charset="2"/>
              <a:buChar char="q"/>
            </a:pPr>
            <a:r>
              <a:rPr lang="en-US" sz="1600" dirty="0" smtClean="0">
                <a:latin typeface="Raleway" charset="0"/>
                <a:ea typeface="Raleway" charset="0"/>
                <a:cs typeface="Raleway" charset="0"/>
              </a:rPr>
              <a:t> Travels well </a:t>
            </a:r>
          </a:p>
          <a:p>
            <a:pPr>
              <a:spcBef>
                <a:spcPts val="0"/>
              </a:spcBef>
              <a:buFont typeface="Wingdings" charset="2"/>
              <a:buChar char="q"/>
            </a:pPr>
            <a:r>
              <a:rPr lang="en-US" sz="1600" dirty="0" smtClean="0">
                <a:latin typeface="Raleway" charset="0"/>
                <a:ea typeface="Raleway" charset="0"/>
                <a:cs typeface="Raleway" charset="0"/>
              </a:rPr>
              <a:t>Special Skills</a:t>
            </a:r>
            <a:r>
              <a:rPr lang="en-US" sz="1600" u="sng" dirty="0" smtClean="0">
                <a:latin typeface="Raleway" charset="0"/>
                <a:ea typeface="Raleway" charset="0"/>
                <a:cs typeface="Raleway" charset="0"/>
              </a:rPr>
              <a:t> __________________</a:t>
            </a:r>
            <a:endParaRPr lang="en-US" sz="1600" dirty="0">
              <a:latin typeface="Raleway" charset="0"/>
              <a:ea typeface="Raleway" charset="0"/>
              <a:cs typeface="Raleway" charset="0"/>
            </a:endParaRPr>
          </a:p>
          <a:p>
            <a:pPr>
              <a:spcBef>
                <a:spcPts val="0"/>
              </a:spcBef>
            </a:pPr>
            <a:endParaRPr lang="en-US" sz="1600" u="sng" dirty="0" smtClean="0">
              <a:latin typeface="Raleway" charset="0"/>
              <a:ea typeface="Raleway" charset="0"/>
              <a:cs typeface="Raleway" charset="0"/>
            </a:endParaRPr>
          </a:p>
          <a:p>
            <a:pPr>
              <a:spcBef>
                <a:spcPts val="0"/>
              </a:spcBef>
            </a:pPr>
            <a:endParaRPr lang="en-US" sz="1600" u="sng" dirty="0" smtClean="0">
              <a:latin typeface="Raleway" charset="0"/>
              <a:ea typeface="Raleway" charset="0"/>
              <a:cs typeface="Raleway" charset="0"/>
            </a:endParaRPr>
          </a:p>
          <a:p>
            <a:pPr>
              <a:spcBef>
                <a:spcPts val="0"/>
              </a:spcBef>
            </a:pPr>
            <a:r>
              <a:rPr lang="en-US" sz="1600" u="sng" dirty="0" smtClean="0">
                <a:latin typeface="Raleway" charset="0"/>
                <a:ea typeface="Raleway" charset="0"/>
                <a:cs typeface="Raleway" charset="0"/>
              </a:rPr>
              <a:t>Your dog’s personality </a:t>
            </a:r>
          </a:p>
          <a:p>
            <a:pPr>
              <a:spcBef>
                <a:spcPts val="0"/>
              </a:spcBef>
              <a:buFont typeface="Wingdings" charset="2"/>
              <a:buChar char="q"/>
            </a:pPr>
            <a:r>
              <a:rPr lang="en-US" sz="1600" dirty="0" smtClean="0">
                <a:latin typeface="Raleway" charset="0"/>
                <a:ea typeface="Raleway" charset="0"/>
                <a:cs typeface="Raleway" charset="0"/>
              </a:rPr>
              <a:t>Likes </a:t>
            </a:r>
          </a:p>
          <a:p>
            <a:pPr>
              <a:spcBef>
                <a:spcPts val="0"/>
              </a:spcBef>
              <a:buFont typeface="Wingdings" charset="2"/>
              <a:buChar char="q"/>
            </a:pPr>
            <a:r>
              <a:rPr lang="en-US" sz="1600" dirty="0" smtClean="0">
                <a:latin typeface="Raleway" charset="0"/>
                <a:ea typeface="Raleway" charset="0"/>
                <a:cs typeface="Raleway" charset="0"/>
              </a:rPr>
              <a:t>Dislikes </a:t>
            </a:r>
          </a:p>
          <a:p>
            <a:pPr>
              <a:spcBef>
                <a:spcPts val="0"/>
              </a:spcBef>
              <a:buFont typeface="Wingdings" charset="2"/>
              <a:buChar char="q"/>
            </a:pPr>
            <a:r>
              <a:rPr lang="en-US" sz="1600" dirty="0" smtClean="0">
                <a:latin typeface="Raleway" charset="0"/>
                <a:ea typeface="Raleway" charset="0"/>
                <a:cs typeface="Raleway" charset="0"/>
              </a:rPr>
              <a:t>People or situations he/she did not do well in </a:t>
            </a:r>
            <a:endParaRPr lang="en-US" sz="1600" dirty="0">
              <a:latin typeface="Raleway" charset="0"/>
              <a:ea typeface="Raleway" charset="0"/>
              <a:cs typeface="Raleway" charset="0"/>
            </a:endParaRPr>
          </a:p>
          <a:p>
            <a:pPr>
              <a:spcBef>
                <a:spcPts val="0"/>
              </a:spcBef>
              <a:buFont typeface="Wingdings" charset="2"/>
              <a:buChar char="q"/>
            </a:pPr>
            <a:r>
              <a:rPr lang="en-US" sz="1600" dirty="0" smtClean="0">
                <a:latin typeface="Raleway" charset="0"/>
                <a:ea typeface="Raleway" charset="0"/>
                <a:cs typeface="Raleway" charset="0"/>
              </a:rPr>
              <a:t>Need to know quirks </a:t>
            </a:r>
            <a:endParaRPr lang="en-US" sz="1600" dirty="0">
              <a:latin typeface="Raleway" charset="0"/>
              <a:ea typeface="Raleway" charset="0"/>
              <a:cs typeface="Raleway" charset="0"/>
            </a:endParaRPr>
          </a:p>
          <a:p>
            <a:pPr>
              <a:spcBef>
                <a:spcPts val="0"/>
              </a:spcBef>
              <a:buFont typeface="Wingdings" charset="2"/>
              <a:buChar char="q"/>
            </a:pPr>
            <a:endParaRPr lang="en-US" sz="1600" dirty="0">
              <a:latin typeface="Raleway" charset="0"/>
              <a:ea typeface="Raleway" charset="0"/>
              <a:cs typeface="Raleway" charset="0"/>
            </a:endParaRPr>
          </a:p>
          <a:p>
            <a:pPr>
              <a:spcBef>
                <a:spcPts val="0"/>
              </a:spcBef>
              <a:buFont typeface="Wingdings" charset="2"/>
              <a:buChar char="q"/>
            </a:pPr>
            <a:endParaRPr lang="en-US" sz="1600" dirty="0">
              <a:latin typeface="Raleway" charset="0"/>
              <a:ea typeface="Raleway" charset="0"/>
              <a:cs typeface="Raleway" charset="0"/>
            </a:endParaRPr>
          </a:p>
          <a:p>
            <a:pPr>
              <a:spcBef>
                <a:spcPts val="0"/>
              </a:spcBef>
            </a:pPr>
            <a:endParaRPr lang="en-US" sz="1600" dirty="0" smtClean="0">
              <a:latin typeface="Raleway" charset="0"/>
              <a:ea typeface="Raleway" charset="0"/>
              <a:cs typeface="Raleway" charset="0"/>
            </a:endParaRPr>
          </a:p>
        </p:txBody>
      </p:sp>
      <p:sp>
        <p:nvSpPr>
          <p:cNvPr id="6" name="Rectangle 5"/>
          <p:cNvSpPr/>
          <p:nvPr/>
        </p:nvSpPr>
        <p:spPr>
          <a:xfrm>
            <a:off x="8815388" y="2033482"/>
            <a:ext cx="3057524" cy="4031873"/>
          </a:xfrm>
          <a:prstGeom prst="rect">
            <a:avLst/>
          </a:prstGeom>
        </p:spPr>
        <p:txBody>
          <a:bodyPr wrap="square">
            <a:spAutoFit/>
          </a:bodyPr>
          <a:lstStyle/>
          <a:p>
            <a:r>
              <a:rPr lang="en-US" sz="1600" u="sng" dirty="0" smtClean="0">
                <a:latin typeface="Raleway" charset="0"/>
                <a:ea typeface="Raleway" charset="0"/>
                <a:cs typeface="Raleway" charset="0"/>
              </a:rPr>
              <a:t>Your dog’s energy</a:t>
            </a:r>
            <a:r>
              <a:rPr lang="en-US" sz="1600" dirty="0" smtClean="0">
                <a:latin typeface="Raleway" charset="0"/>
                <a:ea typeface="Raleway" charset="0"/>
                <a:cs typeface="Raleway" charset="0"/>
              </a:rPr>
              <a:t>:</a:t>
            </a:r>
          </a:p>
          <a:p>
            <a:pPr>
              <a:spcBef>
                <a:spcPts val="0"/>
              </a:spcBef>
              <a:buFont typeface="Wingdings" charset="2"/>
              <a:buChar char="q"/>
            </a:pPr>
            <a:r>
              <a:rPr lang="en-US" sz="1600" dirty="0" smtClean="0">
                <a:latin typeface="Raleway" charset="0"/>
                <a:ea typeface="Raleway" charset="0"/>
                <a:cs typeface="Raleway" charset="0"/>
              </a:rPr>
              <a:t>lazy/couch potato:</a:t>
            </a:r>
          </a:p>
          <a:p>
            <a:pPr>
              <a:spcBef>
                <a:spcPts val="0"/>
              </a:spcBef>
              <a:buFont typeface="Wingdings" charset="2"/>
              <a:buChar char="q"/>
            </a:pPr>
            <a:r>
              <a:rPr lang="en-US" sz="1600" dirty="0" smtClean="0">
                <a:latin typeface="Raleway" charset="0"/>
                <a:ea typeface="Raleway" charset="0"/>
                <a:cs typeface="Raleway" charset="0"/>
              </a:rPr>
              <a:t>energetic:</a:t>
            </a:r>
          </a:p>
          <a:p>
            <a:pPr>
              <a:spcBef>
                <a:spcPts val="0"/>
              </a:spcBef>
              <a:buFont typeface="Wingdings" charset="2"/>
              <a:buChar char="q"/>
            </a:pPr>
            <a:r>
              <a:rPr lang="en-US" sz="1600" dirty="0" smtClean="0">
                <a:latin typeface="Raleway" charset="0"/>
                <a:ea typeface="Raleway" charset="0"/>
                <a:cs typeface="Raleway" charset="0"/>
              </a:rPr>
              <a:t>playful:</a:t>
            </a:r>
          </a:p>
          <a:p>
            <a:pPr>
              <a:spcBef>
                <a:spcPts val="0"/>
              </a:spcBef>
              <a:buFont typeface="Wingdings" charset="2"/>
              <a:buChar char="q"/>
            </a:pPr>
            <a:r>
              <a:rPr lang="en-US" sz="1600" dirty="0" smtClean="0">
                <a:latin typeface="Raleway" charset="0"/>
                <a:ea typeface="Raleway" charset="0"/>
                <a:cs typeface="Raleway" charset="0"/>
              </a:rPr>
              <a:t>loves walks: </a:t>
            </a:r>
          </a:p>
          <a:p>
            <a:pPr>
              <a:spcBef>
                <a:spcPts val="0"/>
              </a:spcBef>
              <a:buFont typeface="Wingdings" charset="2"/>
              <a:buChar char="q"/>
            </a:pPr>
            <a:endParaRPr lang="en-US" sz="1600" dirty="0" smtClean="0">
              <a:latin typeface="Raleway" charset="0"/>
              <a:ea typeface="Raleway" charset="0"/>
              <a:cs typeface="Raleway" charset="0"/>
            </a:endParaRPr>
          </a:p>
          <a:p>
            <a:pPr>
              <a:spcBef>
                <a:spcPts val="0"/>
              </a:spcBef>
            </a:pPr>
            <a:endParaRPr lang="en-US" sz="1600" dirty="0" smtClean="0">
              <a:latin typeface="Raleway" charset="0"/>
              <a:ea typeface="Raleway" charset="0"/>
              <a:cs typeface="Raleway" charset="0"/>
            </a:endParaRPr>
          </a:p>
          <a:p>
            <a:pPr>
              <a:spcBef>
                <a:spcPts val="0"/>
              </a:spcBef>
            </a:pPr>
            <a:endParaRPr lang="en-US" sz="1600" dirty="0">
              <a:latin typeface="Raleway" charset="0"/>
              <a:ea typeface="Raleway" charset="0"/>
              <a:cs typeface="Raleway" charset="0"/>
            </a:endParaRPr>
          </a:p>
          <a:p>
            <a:pPr>
              <a:spcBef>
                <a:spcPts val="0"/>
              </a:spcBef>
            </a:pPr>
            <a:endParaRPr lang="en-US" sz="1600" dirty="0">
              <a:latin typeface="Raleway" charset="0"/>
              <a:ea typeface="Raleway" charset="0"/>
              <a:cs typeface="Raleway" charset="0"/>
            </a:endParaRPr>
          </a:p>
          <a:p>
            <a:pPr>
              <a:spcBef>
                <a:spcPts val="0"/>
              </a:spcBef>
            </a:pPr>
            <a:endParaRPr lang="en-US" sz="1600" dirty="0">
              <a:latin typeface="Raleway" charset="0"/>
              <a:ea typeface="Raleway" charset="0"/>
              <a:cs typeface="Raleway" charset="0"/>
            </a:endParaRPr>
          </a:p>
          <a:p>
            <a:pPr>
              <a:spcBef>
                <a:spcPts val="0"/>
              </a:spcBef>
            </a:pPr>
            <a:r>
              <a:rPr lang="en-US" sz="1600" u="sng" dirty="0" smtClean="0">
                <a:latin typeface="Raleway" charset="0"/>
                <a:ea typeface="Raleway" charset="0"/>
                <a:cs typeface="Raleway" charset="0"/>
              </a:rPr>
              <a:t>Your dog’s needs </a:t>
            </a:r>
          </a:p>
          <a:p>
            <a:pPr marL="285750" indent="-285750">
              <a:spcBef>
                <a:spcPts val="0"/>
              </a:spcBef>
              <a:buFont typeface="Wingdings" charset="2"/>
              <a:buChar char="q"/>
            </a:pPr>
            <a:r>
              <a:rPr lang="en-US" sz="1600" dirty="0" smtClean="0">
                <a:latin typeface="Raleway" charset="0"/>
                <a:ea typeface="Raleway" charset="0"/>
                <a:cs typeface="Raleway" charset="0"/>
              </a:rPr>
              <a:t>special medical needs </a:t>
            </a:r>
          </a:p>
          <a:p>
            <a:pPr marL="285750" indent="-285750">
              <a:spcBef>
                <a:spcPts val="0"/>
              </a:spcBef>
              <a:buFont typeface="Wingdings" charset="2"/>
              <a:buChar char="q"/>
            </a:pPr>
            <a:r>
              <a:rPr lang="en-US" sz="1600" dirty="0" smtClean="0">
                <a:latin typeface="Raleway" charset="0"/>
                <a:ea typeface="Raleway" charset="0"/>
                <a:cs typeface="Raleway" charset="0"/>
              </a:rPr>
              <a:t>personality needs (loves other dogs) </a:t>
            </a:r>
          </a:p>
          <a:p>
            <a:pPr marL="285750" indent="-285750">
              <a:spcBef>
                <a:spcPts val="0"/>
              </a:spcBef>
              <a:buFont typeface="Wingdings" charset="2"/>
              <a:buChar char="q"/>
            </a:pPr>
            <a:r>
              <a:rPr lang="en-US" sz="1600" dirty="0" smtClean="0">
                <a:latin typeface="Raleway" charset="0"/>
                <a:ea typeface="Raleway" charset="0"/>
                <a:cs typeface="Raleway" charset="0"/>
              </a:rPr>
              <a:t>exercise needs </a:t>
            </a:r>
          </a:p>
          <a:p>
            <a:pPr>
              <a:spcBef>
                <a:spcPts val="0"/>
              </a:spcBef>
              <a:buFont typeface="Wingdings" charset="2"/>
              <a:buChar char="q"/>
            </a:pPr>
            <a:endParaRPr lang="en-US" sz="1600" dirty="0" smtClean="0">
              <a:latin typeface="Raleway" charset="0"/>
              <a:ea typeface="Raleway" charset="0"/>
              <a:cs typeface="Raleway" charset="0"/>
            </a:endParaRPr>
          </a:p>
        </p:txBody>
      </p:sp>
    </p:spTree>
    <p:extLst>
      <p:ext uri="{BB962C8B-B14F-4D97-AF65-F5344CB8AC3E}">
        <p14:creationId xmlns:p14="http://schemas.microsoft.com/office/powerpoint/2010/main" val="903311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788" y="0"/>
            <a:ext cx="6743700" cy="1325563"/>
          </a:xfrm>
        </p:spPr>
        <p:txBody>
          <a:bodyPr>
            <a:normAutofit/>
          </a:bodyPr>
          <a:lstStyle/>
          <a:p>
            <a:r>
              <a:rPr lang="en-US" sz="4000" smtClean="0">
                <a:latin typeface="Modern No. 20" charset="0"/>
                <a:ea typeface="Modern No. 20" charset="0"/>
                <a:cs typeface="Modern No. 20" charset="0"/>
              </a:rPr>
              <a:t>TAKING PHOTOS &amp; VIDEOS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481012" y="1490663"/>
            <a:ext cx="10515600" cy="4351338"/>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smtClean="0">
                <a:latin typeface="Modern No. 20" charset="0"/>
                <a:ea typeface="Modern No. 20" charset="0"/>
                <a:cs typeface="Modern No. 20" charset="0"/>
              </a:rPr>
              <a:t>PHOTOS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smtClean="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While the written bio is important photos and videos are worth a thousand words with our dogs! Please make sure your take at least three photos of your dog including: </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sz="1600" dirty="0" smtClean="0">
              <a:latin typeface="Raleway" charset="0"/>
              <a:ea typeface="Raleway" charset="0"/>
              <a:cs typeface="Raleway" charset="0"/>
            </a:endParaRP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sz="1600" dirty="0" smtClean="0">
                <a:latin typeface="Raleway" charset="0"/>
                <a:ea typeface="Raleway" charset="0"/>
                <a:cs typeface="Raleway" charset="0"/>
              </a:rPr>
              <a:t>Close up to give a sense of their face </a:t>
            </a:r>
            <a:r>
              <a:rPr lang="en-US" sz="1600" i="1" dirty="0" smtClean="0">
                <a:latin typeface="Raleway" charset="0"/>
                <a:ea typeface="Raleway" charset="0"/>
                <a:cs typeface="Raleway" charset="0"/>
              </a:rPr>
              <a:t>(no sleeping photos as it is hard to see their cuteness in these photos!) </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sz="1600" dirty="0" smtClean="0">
              <a:latin typeface="Raleway" charset="0"/>
              <a:ea typeface="Raleway" charset="0"/>
              <a:cs typeface="Raleway" charset="0"/>
            </a:endParaRP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sz="1600" dirty="0" smtClean="0">
                <a:latin typeface="Raleway" charset="0"/>
                <a:ea typeface="Raleway" charset="0"/>
                <a:cs typeface="Raleway" charset="0"/>
              </a:rPr>
              <a:t>A full body shot that will show entire shape of dog </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sz="1600" dirty="0" smtClean="0">
              <a:latin typeface="Raleway" charset="0"/>
              <a:ea typeface="Raleway" charset="0"/>
              <a:cs typeface="Raleway" charset="0"/>
            </a:endParaRP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sz="1600" dirty="0" smtClean="0">
              <a:latin typeface="Raleway" charset="0"/>
              <a:ea typeface="Raleway" charset="0"/>
              <a:cs typeface="Raleway" charset="0"/>
            </a:endParaRPr>
          </a:p>
          <a:p>
            <a:pPr marL="0" lvl="0" indent="0">
              <a:lnSpc>
                <a:spcPct val="100000"/>
              </a:lnSpc>
              <a:spcBef>
                <a:spcPts val="0"/>
              </a:spcBef>
              <a:buNone/>
              <a:defRPr/>
            </a:pPr>
            <a:r>
              <a:rPr lang="en-US" sz="1600" dirty="0">
                <a:latin typeface="Raleway" charset="0"/>
                <a:ea typeface="Raleway" charset="0"/>
                <a:cs typeface="Raleway" charset="0"/>
              </a:rPr>
              <a:t>Please be sure the photos are in a well lit area, give an accurate picture of what your dog really looks like (no glamour shots!) and are not blurry. </a:t>
            </a:r>
          </a:p>
          <a:p>
            <a:pPr marL="514350" lvl="0" indent="-514350">
              <a:lnSpc>
                <a:spcPct val="100000"/>
              </a:lnSpc>
              <a:spcBef>
                <a:spcPts val="0"/>
              </a:spcBef>
              <a:buFontTx/>
              <a:buAutoNum type="arabicPeriod"/>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endParaRPr lang="en-US" sz="1600" dirty="0" smtClean="0">
              <a:latin typeface="Modern No. 20" charset="0"/>
              <a:ea typeface="Modern No. 20" charset="0"/>
              <a:cs typeface="Modern No. 20"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b="1" dirty="0" smtClean="0">
                <a:latin typeface="Modern No. 20" charset="0"/>
                <a:ea typeface="Modern No. 20" charset="0"/>
                <a:cs typeface="Modern No. 20" charset="0"/>
              </a:rPr>
              <a:t>VIDEOS </a:t>
            </a:r>
            <a:endParaRPr lang="en-US" sz="1600" b="1" dirty="0">
              <a:latin typeface="Modern No. 20" charset="0"/>
              <a:ea typeface="Modern No. 20" charset="0"/>
              <a:cs typeface="Modern No. 20" charset="0"/>
            </a:endParaRP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Also please provide a 1-2 minute video of your foster dog if possible. Your dog just being generally adorable works. </a:t>
            </a:r>
          </a:p>
          <a:p>
            <a:pPr marL="0" marR="0" lvl="0" indent="0" defTabSz="914400" eaLnBrk="1" fontAlgn="auto" latinLnBrk="0" hangingPunct="1">
              <a:lnSpc>
                <a:spcPct val="100000"/>
              </a:lnSpc>
              <a:spcBef>
                <a:spcPts val="0"/>
              </a:spcBef>
              <a:spcAft>
                <a:spcPts val="0"/>
              </a:spcAft>
              <a:buClrTx/>
              <a:buSzTx/>
              <a:buNone/>
              <a:tabLst/>
              <a:defRPr/>
            </a:pPr>
            <a:endParaRPr lang="en-US" sz="1600" dirty="0">
              <a:latin typeface="Raleway" charset="0"/>
              <a:ea typeface="Raleway" charset="0"/>
              <a:cs typeface="Raleway" charset="0"/>
            </a:endParaRPr>
          </a:p>
        </p:txBody>
      </p:sp>
      <p:sp>
        <p:nvSpPr>
          <p:cNvPr id="4" name="Rectangle 3"/>
          <p:cNvSpPr/>
          <p:nvPr/>
        </p:nvSpPr>
        <p:spPr>
          <a:xfrm>
            <a:off x="152709" y="6235839"/>
            <a:ext cx="9619941" cy="338554"/>
          </a:xfrm>
          <a:prstGeom prst="rect">
            <a:avLst/>
          </a:prstGeom>
        </p:spPr>
        <p:txBody>
          <a:bodyPr wrap="square">
            <a:spAutoFit/>
          </a:bodyPr>
          <a:lstStyle/>
          <a:p>
            <a:r>
              <a:rPr lang="en-US" sz="1600" dirty="0" smtClean="0">
                <a:solidFill>
                  <a:srgbClr val="FF0000"/>
                </a:solidFill>
                <a:latin typeface="Raleway" charset="0"/>
                <a:ea typeface="Raleway" charset="0"/>
                <a:cs typeface="Raleway" charset="0"/>
              </a:rPr>
              <a:t>When your Bio &amp; Photos (and optional video) are complete please send to: </a:t>
            </a:r>
            <a:endParaRPr lang="en-US" sz="1600" dirty="0">
              <a:solidFill>
                <a:srgbClr val="FF0000"/>
              </a:solidFill>
              <a:latin typeface="Raleway" charset="0"/>
              <a:ea typeface="Raleway" charset="0"/>
              <a:cs typeface="Raleway" charset="0"/>
            </a:endParaRPr>
          </a:p>
        </p:txBody>
      </p:sp>
    </p:spTree>
    <p:extLst>
      <p:ext uri="{BB962C8B-B14F-4D97-AF65-F5344CB8AC3E}">
        <p14:creationId xmlns:p14="http://schemas.microsoft.com/office/powerpoint/2010/main" val="11074968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1788" y="0"/>
            <a:ext cx="6743700" cy="1325563"/>
          </a:xfrm>
        </p:spPr>
        <p:txBody>
          <a:bodyPr>
            <a:normAutofit/>
          </a:bodyPr>
          <a:lstStyle/>
          <a:p>
            <a:r>
              <a:rPr lang="en-US" sz="4000" dirty="0" smtClean="0">
                <a:latin typeface="Modern No. 20" charset="0"/>
                <a:ea typeface="Modern No. 20" charset="0"/>
                <a:cs typeface="Modern No. 20" charset="0"/>
              </a:rPr>
              <a:t>TALKING TO ADOPTERS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481012" y="1200150"/>
            <a:ext cx="10515600" cy="4641851"/>
          </a:xfrm>
        </p:spPr>
        <p:txBody>
          <a:bodyPr>
            <a:normAutofit/>
          </a:bodyPr>
          <a:lstStyle/>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After potential adopters are screened you will be asked to have a brief phone conversation to tell them a bit more about your foster dog. </a:t>
            </a:r>
          </a:p>
          <a:p>
            <a:pPr marL="0" marR="0" lvl="0" indent="0" defTabSz="914400" eaLnBrk="1" fontAlgn="auto" latinLnBrk="0" hangingPunct="1">
              <a:lnSpc>
                <a:spcPct val="100000"/>
              </a:lnSpc>
              <a:spcBef>
                <a:spcPts val="0"/>
              </a:spcBef>
              <a:spcAft>
                <a:spcPts val="0"/>
              </a:spcAft>
              <a:buClrTx/>
              <a:buSz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Please understand honesty (with no sugar coating) is critical on this call. Painting an honest picture of what your dog is really like (both the “good” and the “bad”) is important to finding great matches. The last thing we want to see is a foster dog bounced around or returned. Realize that since your bio was written you may know even more about your foster dog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so share especially if there have been any changes. </a:t>
            </a:r>
          </a:p>
          <a:p>
            <a:pPr marL="0" marR="0" lvl="0" indent="0" defTabSz="914400" eaLnBrk="1" fontAlgn="auto" latinLnBrk="0" hangingPunct="1">
              <a:lnSpc>
                <a:spcPct val="100000"/>
              </a:lnSpc>
              <a:spcBef>
                <a:spcPts val="0"/>
              </a:spcBef>
              <a:spcAft>
                <a:spcPts val="0"/>
              </a:spcAft>
              <a:buClrTx/>
              <a:buSzTx/>
              <a:buNone/>
              <a:tabLst/>
              <a:defRPr/>
            </a:pPr>
            <a:endParaRPr lang="en-US" sz="1600" dirty="0" smtClean="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Please ask as many question of the adopter as you feel you need to to make sure you are confident they are a good match. Questions about lifestyle, what type of dog they are looking for, what would be a “deal breaker” are all important questions. </a:t>
            </a:r>
          </a:p>
          <a:p>
            <a:pPr marL="0" marR="0" lvl="0" indent="0" defTabSz="914400" eaLnBrk="1" fontAlgn="auto" latinLnBrk="0" hangingPunct="1">
              <a:lnSpc>
                <a:spcPct val="100000"/>
              </a:lnSpc>
              <a:spcBef>
                <a:spcPts val="0"/>
              </a:spcBef>
              <a:spcAft>
                <a:spcPts val="0"/>
              </a:spcAft>
              <a:buClrTx/>
              <a:buSzTx/>
              <a:buNone/>
              <a:tabLst/>
              <a:defRPr/>
            </a:pPr>
            <a:endParaRPr lang="en-US" sz="1600" dirty="0" smtClean="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At the end of the call you MUST tell the adopter that they can THINK about the call and do not need to give you an immediate answer if they want a Meet and Greet HOWEVER if they are interested in the dog they </a:t>
            </a:r>
            <a:r>
              <a:rPr lang="en-US" sz="1600" b="1" u="sng" dirty="0" smtClean="0">
                <a:latin typeface="Raleway" charset="0"/>
                <a:ea typeface="Raleway" charset="0"/>
                <a:cs typeface="Raleway" charset="0"/>
              </a:rPr>
              <a:t>MUST</a:t>
            </a:r>
            <a:r>
              <a:rPr lang="en-US" sz="1600" dirty="0" smtClean="0">
                <a:latin typeface="Raleway" charset="0"/>
                <a:ea typeface="Raleway" charset="0"/>
                <a:cs typeface="Raleway" charset="0"/>
              </a:rPr>
              <a:t> arrange for a meet and greet within three days of the call. </a:t>
            </a:r>
            <a:r>
              <a:rPr lang="en-US" sz="1600" b="1" dirty="0" smtClean="0">
                <a:latin typeface="Raleway" charset="0"/>
                <a:ea typeface="Raleway" charset="0"/>
                <a:cs typeface="Raleway" charset="0"/>
              </a:rPr>
              <a:t>WE DO NOT HOLD DOGS </a:t>
            </a:r>
            <a:r>
              <a:rPr lang="en-US" sz="1600" dirty="0" smtClean="0">
                <a:latin typeface="Raleway" charset="0"/>
                <a:ea typeface="Raleway" charset="0"/>
                <a:cs typeface="Raleway" charset="0"/>
              </a:rPr>
              <a:t>for anyone. </a:t>
            </a:r>
          </a:p>
          <a:p>
            <a:pPr marL="0" marR="0" lvl="0" indent="0" defTabSz="914400" eaLnBrk="1" fontAlgn="auto" latinLnBrk="0" hangingPunct="1">
              <a:lnSpc>
                <a:spcPct val="100000"/>
              </a:lnSpc>
              <a:spcBef>
                <a:spcPts val="0"/>
              </a:spcBef>
              <a:spcAft>
                <a:spcPts val="0"/>
              </a:spcAft>
              <a:buClrTx/>
              <a:buSz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None/>
              <a:tabLst/>
              <a:defRPr/>
            </a:pPr>
            <a:r>
              <a:rPr lang="en-US" sz="1600" dirty="0" smtClean="0">
                <a:latin typeface="Raleway" charset="0"/>
                <a:ea typeface="Raleway" charset="0"/>
                <a:cs typeface="Raleway" charset="0"/>
              </a:rPr>
              <a:t>Potential adopters must travel to the foster’s home or place of a foster’s choosing at a time that is convenient for the foster. </a:t>
            </a:r>
            <a:endParaRPr lang="en-US" sz="1600" dirty="0">
              <a:latin typeface="Raleway" charset="0"/>
              <a:ea typeface="Raleway" charset="0"/>
              <a:cs typeface="Raleway" charset="0"/>
            </a:endParaRPr>
          </a:p>
        </p:txBody>
      </p:sp>
      <p:sp>
        <p:nvSpPr>
          <p:cNvPr id="4" name="Rectangle 3"/>
          <p:cNvSpPr/>
          <p:nvPr/>
        </p:nvSpPr>
        <p:spPr>
          <a:xfrm>
            <a:off x="481012" y="6007101"/>
            <a:ext cx="11377613" cy="584775"/>
          </a:xfrm>
          <a:prstGeom prst="rect">
            <a:avLst/>
          </a:prstGeom>
        </p:spPr>
        <p:txBody>
          <a:bodyPr wrap="square">
            <a:spAutoFit/>
          </a:bodyPr>
          <a:lstStyle/>
          <a:p>
            <a:r>
              <a:rPr lang="en-US" sz="1600" i="1" dirty="0" smtClean="0">
                <a:latin typeface="Raleway" charset="0"/>
                <a:ea typeface="Raleway" charset="0"/>
                <a:cs typeface="Raleway" charset="0"/>
              </a:rPr>
              <a:t>If you have questions about your meet and greet you can contact the Case Manager that assigned the potential adopter to you. . </a:t>
            </a:r>
            <a:endParaRPr lang="en-US" sz="1600" i="1" dirty="0">
              <a:latin typeface="Raleway" charset="0"/>
              <a:ea typeface="Raleway" charset="0"/>
              <a:cs typeface="Raleway" charset="0"/>
            </a:endParaRPr>
          </a:p>
        </p:txBody>
      </p:sp>
    </p:spTree>
    <p:extLst>
      <p:ext uri="{BB962C8B-B14F-4D97-AF65-F5344CB8AC3E}">
        <p14:creationId xmlns:p14="http://schemas.microsoft.com/office/powerpoint/2010/main" val="1234955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1" y="165100"/>
            <a:ext cx="8124824" cy="1325563"/>
          </a:xfrm>
        </p:spPr>
        <p:txBody>
          <a:bodyPr>
            <a:normAutofit/>
          </a:bodyPr>
          <a:lstStyle/>
          <a:p>
            <a:r>
              <a:rPr lang="en-US" sz="4000" smtClean="0">
                <a:latin typeface="Modern No. 20" charset="0"/>
                <a:ea typeface="Modern No. 20" charset="0"/>
                <a:cs typeface="Modern No. 20" charset="0"/>
              </a:rPr>
              <a:t>ATTENDING A MEET &amp; GREET </a:t>
            </a:r>
            <a:endParaRPr lang="en-US" sz="4000" dirty="0">
              <a:latin typeface="Modern No. 20" charset="0"/>
              <a:ea typeface="Modern No. 20" charset="0"/>
              <a:cs typeface="Modern No. 20" charset="0"/>
            </a:endParaRPr>
          </a:p>
        </p:txBody>
      </p:sp>
      <p:sp>
        <p:nvSpPr>
          <p:cNvPr id="3" name="Content Placeholder 2"/>
          <p:cNvSpPr>
            <a:spLocks noGrp="1"/>
          </p:cNvSpPr>
          <p:nvPr>
            <p:ph idx="1"/>
          </p:nvPr>
        </p:nvSpPr>
        <p:spPr>
          <a:xfrm>
            <a:off x="481013" y="1490663"/>
            <a:ext cx="10515600" cy="4351338"/>
          </a:xfrm>
        </p:spPr>
        <p:txBody>
          <a:bodyPr>
            <a:noAutofit/>
          </a:bodyPr>
          <a:lstStyle/>
          <a:p>
            <a:pPr marL="0" lvl="0" indent="0">
              <a:buNone/>
            </a:pPr>
            <a:r>
              <a:rPr lang="en-US" sz="2400" dirty="0" smtClean="0">
                <a:latin typeface="Modern No. 20" charset="0"/>
                <a:ea typeface="Modern No. 20" charset="0"/>
                <a:cs typeface="Modern No. 20" charset="0"/>
              </a:rPr>
              <a:t>DO’S &amp; DON’TS </a:t>
            </a:r>
            <a:endParaRPr lang="en-US" sz="2400" b="1" dirty="0" smtClean="0">
              <a:latin typeface="Modern No. 20" charset="0"/>
              <a:ea typeface="Modern No. 20" charset="0"/>
              <a:cs typeface="Modern No. 20" charset="0"/>
            </a:endParaRPr>
          </a:p>
          <a:p>
            <a:pPr lvl="0">
              <a:buFont typeface="Wingdings" charset="2"/>
              <a:buChar char="§"/>
            </a:pPr>
            <a:endParaRPr lang="en-US" sz="1600" dirty="0" smtClean="0">
              <a:latin typeface="Raleway" charset="0"/>
              <a:ea typeface="Raleway" charset="0"/>
              <a:cs typeface="Raleway" charset="0"/>
            </a:endParaRPr>
          </a:p>
          <a:p>
            <a:pPr lvl="0">
              <a:buFont typeface="Wingdings" charset="2"/>
              <a:buChar char="§"/>
            </a:pPr>
            <a:r>
              <a:rPr lang="en-US" sz="1600" dirty="0" smtClean="0">
                <a:latin typeface="Raleway" charset="0"/>
                <a:ea typeface="Raleway" charset="0"/>
                <a:cs typeface="Raleway" charset="0"/>
              </a:rPr>
              <a:t>Do not feel obligated to have potential adopters come to your home. Meeting in safe, public places is encouraged.  </a:t>
            </a:r>
          </a:p>
          <a:p>
            <a:pPr lvl="0">
              <a:buFont typeface="Wingdings" charset="2"/>
              <a:buChar char="§"/>
            </a:pPr>
            <a:r>
              <a:rPr lang="en-US" sz="1600" dirty="0" smtClean="0">
                <a:latin typeface="Raleway" charset="0"/>
                <a:ea typeface="Raleway" charset="0"/>
                <a:cs typeface="Raleway" charset="0"/>
              </a:rPr>
              <a:t>Always have a potential adopter bring current dogs in their family. It is essential they meet. </a:t>
            </a:r>
          </a:p>
          <a:p>
            <a:pPr lvl="0">
              <a:buFont typeface="Wingdings" charset="2"/>
              <a:buChar char="§"/>
            </a:pPr>
            <a:r>
              <a:rPr lang="en-US" sz="1600" dirty="0" smtClean="0">
                <a:latin typeface="Raleway" charset="0"/>
                <a:ea typeface="Raleway" charset="0"/>
                <a:cs typeface="Raleway" charset="0"/>
              </a:rPr>
              <a:t>Do not have a  Meet &amp; Greets in loud or busy places or with other attendees. </a:t>
            </a:r>
          </a:p>
          <a:p>
            <a:pPr lvl="0">
              <a:buFont typeface="Wingdings" charset="2"/>
              <a:buChar char="§"/>
            </a:pPr>
            <a:r>
              <a:rPr lang="en-US" sz="1600" dirty="0" smtClean="0">
                <a:latin typeface="Raleway" charset="0"/>
                <a:ea typeface="Raleway" charset="0"/>
                <a:cs typeface="Raleway" charset="0"/>
              </a:rPr>
              <a:t>Do not have Meet &amp; Greets in the dark as it can be hard for dogs to see and lead to nervous dogs. </a:t>
            </a:r>
          </a:p>
          <a:p>
            <a:pPr lvl="0">
              <a:buFont typeface="Wingdings" charset="2"/>
              <a:buChar char="§"/>
            </a:pPr>
            <a:r>
              <a:rPr lang="en-US" sz="1600" dirty="0" smtClean="0">
                <a:latin typeface="Raleway" charset="0"/>
                <a:ea typeface="Raleway" charset="0"/>
                <a:cs typeface="Raleway" charset="0"/>
              </a:rPr>
              <a:t>Meet </a:t>
            </a:r>
            <a:r>
              <a:rPr lang="en-US" sz="1600" dirty="0">
                <a:latin typeface="Raleway" charset="0"/>
                <a:ea typeface="Raleway" charset="0"/>
                <a:cs typeface="Raleway" charset="0"/>
              </a:rPr>
              <a:t>on neutral territory outside but in a safe environment (unless you are adopting a puppy that has not been fully vaccinated</a:t>
            </a:r>
            <a:r>
              <a:rPr lang="en-US" sz="1600" dirty="0" smtClean="0">
                <a:latin typeface="Raleway" charset="0"/>
                <a:ea typeface="Raleway" charset="0"/>
                <a:cs typeface="Raleway" charset="0"/>
              </a:rPr>
              <a:t>.)</a:t>
            </a:r>
          </a:p>
          <a:p>
            <a:pPr marL="285750" lvl="0" indent="-285750">
              <a:buFont typeface="Wingdings" charset="2"/>
              <a:buChar char="§"/>
            </a:pPr>
            <a:r>
              <a:rPr lang="en-US" sz="1600" b="1" u="sng" dirty="0" smtClean="0">
                <a:latin typeface="Raleway" charset="0"/>
                <a:ea typeface="Raleway" charset="0"/>
                <a:cs typeface="Raleway" charset="0"/>
              </a:rPr>
              <a:t>Do not</a:t>
            </a:r>
            <a:r>
              <a:rPr lang="en-US" sz="1600" dirty="0" smtClean="0">
                <a:latin typeface="Raleway" charset="0"/>
                <a:ea typeface="Raleway" charset="0"/>
                <a:cs typeface="Raleway" charset="0"/>
              </a:rPr>
              <a:t> pet any dog that is showing signs of unwanted behavior, fear, anxiety, growling, etc.</a:t>
            </a:r>
            <a:endParaRPr lang="en-US" sz="1600" b="1" u="sng" dirty="0" smtClean="0">
              <a:latin typeface="Raleway" charset="0"/>
              <a:ea typeface="Raleway" charset="0"/>
              <a:cs typeface="Raleway" charset="0"/>
            </a:endParaRPr>
          </a:p>
          <a:p>
            <a:pPr marL="285750" lvl="0" indent="-285750">
              <a:buFont typeface="Wingdings" charset="2"/>
              <a:buChar char="§"/>
            </a:pPr>
            <a:r>
              <a:rPr lang="en-US" sz="1600" b="1" u="sng" dirty="0" smtClean="0">
                <a:latin typeface="Raleway" charset="0"/>
                <a:ea typeface="Raleway" charset="0"/>
                <a:cs typeface="Raleway" charset="0"/>
              </a:rPr>
              <a:t>Do not</a:t>
            </a:r>
            <a:r>
              <a:rPr lang="en-US" sz="1600" dirty="0" smtClean="0">
                <a:latin typeface="Raleway" charset="0"/>
                <a:ea typeface="Raleway" charset="0"/>
                <a:cs typeface="Raleway" charset="0"/>
              </a:rPr>
              <a:t> pick dogs up and make them say hello while people are holding them– this is an </a:t>
            </a:r>
            <a:r>
              <a:rPr lang="en-US" sz="1600" b="1" i="1" dirty="0" smtClean="0">
                <a:latin typeface="Raleway" charset="0"/>
                <a:ea typeface="Raleway" charset="0"/>
                <a:cs typeface="Raleway" charset="0"/>
              </a:rPr>
              <a:t>absolute</a:t>
            </a:r>
            <a:r>
              <a:rPr lang="en-US" sz="1600" dirty="0" smtClean="0">
                <a:latin typeface="Raleway" charset="0"/>
                <a:ea typeface="Raleway" charset="0"/>
                <a:cs typeface="Raleway" charset="0"/>
              </a:rPr>
              <a:t> no no in dog behavior.</a:t>
            </a:r>
          </a:p>
          <a:p>
            <a:pPr lvl="0">
              <a:buFont typeface="Wingdings" charset="2"/>
              <a:buChar char="§"/>
            </a:pPr>
            <a:endParaRPr lang="en-US" sz="1600" dirty="0">
              <a:latin typeface="Raleway" charset="0"/>
              <a:ea typeface="Raleway" charset="0"/>
              <a:cs typeface="Raleway" charset="0"/>
            </a:endParaRPr>
          </a:p>
        </p:txBody>
      </p:sp>
    </p:spTree>
    <p:extLst>
      <p:ext uri="{BB962C8B-B14F-4D97-AF65-F5344CB8AC3E}">
        <p14:creationId xmlns:p14="http://schemas.microsoft.com/office/powerpoint/2010/main" val="538192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0" y="1597581"/>
            <a:ext cx="11158538" cy="4524315"/>
          </a:xfrm>
          <a:prstGeom prst="rect">
            <a:avLst/>
          </a:prstGeom>
        </p:spPr>
        <p:txBody>
          <a:bodyPr wrap="square">
            <a:spAutoFit/>
          </a:bodyPr>
          <a:lstStyle/>
          <a:p>
            <a:pPr marL="285750" lvl="0" indent="-285750">
              <a:buFont typeface="Wingdings" charset="2"/>
              <a:buChar char="§"/>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First things first – potential adopter and foster/the </a:t>
            </a:r>
            <a:r>
              <a:rPr lang="en-US" sz="1600" b="1" i="1" dirty="0" smtClean="0">
                <a:latin typeface="Raleway" charset="0"/>
                <a:ea typeface="Raleway" charset="0"/>
                <a:cs typeface="Raleway" charset="0"/>
              </a:rPr>
              <a:t>humans</a:t>
            </a:r>
            <a:r>
              <a:rPr lang="en-US" sz="1600" dirty="0" smtClean="0">
                <a:latin typeface="Raleway" charset="0"/>
                <a:ea typeface="Raleway" charset="0"/>
                <a:cs typeface="Raleway" charset="0"/>
              </a:rPr>
              <a:t>, should say hello first. Potential adopter should </a:t>
            </a:r>
            <a:r>
              <a:rPr lang="en-US" sz="1600" b="1" i="1" u="sng" dirty="0" smtClean="0">
                <a:latin typeface="Raleway" charset="0"/>
                <a:ea typeface="Raleway" charset="0"/>
                <a:cs typeface="Raleway" charset="0"/>
              </a:rPr>
              <a:t>not</a:t>
            </a:r>
            <a:r>
              <a:rPr lang="en-US" sz="1600" dirty="0" smtClean="0">
                <a:latin typeface="Raleway" charset="0"/>
                <a:ea typeface="Raleway" charset="0"/>
                <a:cs typeface="Raleway" charset="0"/>
              </a:rPr>
              <a:t> say hello to the dog (before the walk). </a:t>
            </a:r>
          </a:p>
          <a:p>
            <a:pPr marL="342900" lvl="0" indent="-342900">
              <a:buFont typeface="+mj-lt"/>
              <a:buAutoNum type="arabicPeriod"/>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Dogs should </a:t>
            </a:r>
            <a:r>
              <a:rPr lang="en-US" sz="1600" b="1" i="1" u="sng" dirty="0" smtClean="0">
                <a:latin typeface="Raleway" charset="0"/>
                <a:ea typeface="Raleway" charset="0"/>
                <a:cs typeface="Raleway" charset="0"/>
              </a:rPr>
              <a:t>not</a:t>
            </a:r>
            <a:r>
              <a:rPr lang="en-US" sz="1600" dirty="0" smtClean="0">
                <a:latin typeface="Raleway" charset="0"/>
                <a:ea typeface="Raleway" charset="0"/>
                <a:cs typeface="Raleway" charset="0"/>
              </a:rPr>
              <a:t> say hello to each other / Sniff – (before the walk has happened).</a:t>
            </a:r>
          </a:p>
          <a:p>
            <a:pPr marL="342900" lvl="0" indent="-342900">
              <a:buFont typeface="+mj-lt"/>
              <a:buAutoNum type="arabicPeriod"/>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The foster should give the adopter the leash and </a:t>
            </a:r>
            <a:r>
              <a:rPr lang="en-US" sz="1600" b="1" i="1" dirty="0" smtClean="0">
                <a:latin typeface="Raleway" charset="0"/>
                <a:ea typeface="Raleway" charset="0"/>
                <a:cs typeface="Raleway" charset="0"/>
              </a:rPr>
              <a:t>immediately</a:t>
            </a:r>
            <a:r>
              <a:rPr lang="en-US" sz="1600" dirty="0" smtClean="0">
                <a:latin typeface="Raleway" charset="0"/>
                <a:ea typeface="Raleway" charset="0"/>
                <a:cs typeface="Raleway" charset="0"/>
              </a:rPr>
              <a:t> go for the walk.  This is key with introductions, as it establishes the potential adopter as the calm, assertive pack leader. </a:t>
            </a:r>
          </a:p>
          <a:p>
            <a:pPr marL="342900" lvl="0" indent="-342900">
              <a:buFont typeface="+mj-lt"/>
              <a:buAutoNum type="arabicPeriod"/>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Here is the proper way to walk a dog: </a:t>
            </a:r>
            <a:r>
              <a:rPr lang="en-US" sz="1600" u="sng" dirty="0" smtClean="0">
                <a:latin typeface="Raleway" charset="0"/>
                <a:ea typeface="Raleway" charset="0"/>
                <a:cs typeface="Raleway" charset="0"/>
                <a:hlinkClick r:id="rId2"/>
              </a:rPr>
              <a:t>https://www.cesarsway.com/dog-training/walking/6-tips-for-mastering-the-dog-walk</a:t>
            </a:r>
            <a:endParaRPr lang="en-US" sz="1600" dirty="0" smtClean="0">
              <a:latin typeface="Raleway" charset="0"/>
              <a:ea typeface="Raleway" charset="0"/>
              <a:cs typeface="Raleway" charset="0"/>
            </a:endParaRPr>
          </a:p>
          <a:p>
            <a:pPr marL="342900" lvl="0" indent="-342900">
              <a:buFont typeface="+mj-lt"/>
              <a:buAutoNum type="arabicPeriod"/>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After a few blocks of the potential adopter walking the dog on leash, you can either go inside or remain outside in a safe non-distracting area for everyone to meet.  If you bring your dog, have the dogs say hello themselves.  Keep leashes </a:t>
            </a:r>
            <a:r>
              <a:rPr lang="en-US" sz="1600" b="1" i="1" u="sng" dirty="0" smtClean="0">
                <a:latin typeface="Raleway" charset="0"/>
                <a:ea typeface="Raleway" charset="0"/>
                <a:cs typeface="Raleway" charset="0"/>
              </a:rPr>
              <a:t>relaxed</a:t>
            </a:r>
            <a:r>
              <a:rPr lang="en-US" sz="1600" dirty="0" smtClean="0">
                <a:latin typeface="Raleway" charset="0"/>
                <a:ea typeface="Raleway" charset="0"/>
                <a:cs typeface="Raleway" charset="0"/>
              </a:rPr>
              <a:t> and watch for any tense body movement</a:t>
            </a:r>
          </a:p>
          <a:p>
            <a:pPr marL="342900" lvl="0" indent="-342900">
              <a:buFont typeface="+mj-lt"/>
              <a:buAutoNum type="arabicPeriod"/>
            </a:pPr>
            <a:endParaRPr lang="en-US" sz="1600" dirty="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If the dogs are saying hello – the humans should not pet, or pick the dogs up. Let the dogs say hello on their own first.  Once they have said hello, the human can interact.  </a:t>
            </a:r>
          </a:p>
        </p:txBody>
      </p:sp>
      <p:sp>
        <p:nvSpPr>
          <p:cNvPr id="4" name="Title 1"/>
          <p:cNvSpPr txBox="1">
            <a:spLocks/>
          </p:cNvSpPr>
          <p:nvPr/>
        </p:nvSpPr>
        <p:spPr>
          <a:xfrm>
            <a:off x="2105026" y="-189647"/>
            <a:ext cx="812482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latin typeface="Modern No. 20" charset="0"/>
                <a:ea typeface="Modern No. 20" charset="0"/>
                <a:cs typeface="Modern No. 20" charset="0"/>
              </a:rPr>
              <a:t>ATTENDING A MEET &amp; GREET </a:t>
            </a:r>
            <a:endParaRPr lang="en-US" sz="4000" dirty="0">
              <a:latin typeface="Modern No. 20" charset="0"/>
              <a:ea typeface="Modern No. 20" charset="0"/>
              <a:cs typeface="Modern No. 20" charset="0"/>
            </a:endParaRPr>
          </a:p>
        </p:txBody>
      </p:sp>
      <p:sp>
        <p:nvSpPr>
          <p:cNvPr id="5" name="TextBox 4"/>
          <p:cNvSpPr txBox="1"/>
          <p:nvPr/>
        </p:nvSpPr>
        <p:spPr>
          <a:xfrm>
            <a:off x="190500" y="1135916"/>
            <a:ext cx="2375971" cy="461665"/>
          </a:xfrm>
          <a:prstGeom prst="rect">
            <a:avLst/>
          </a:prstGeom>
          <a:noFill/>
        </p:spPr>
        <p:txBody>
          <a:bodyPr wrap="none" rtlCol="0">
            <a:spAutoFit/>
          </a:bodyPr>
          <a:lstStyle/>
          <a:p>
            <a:r>
              <a:rPr lang="en-US" sz="2400" dirty="0" smtClean="0">
                <a:latin typeface="Modern No. 20" charset="0"/>
                <a:ea typeface="Modern No. 20" charset="0"/>
                <a:cs typeface="Modern No. 20" charset="0"/>
              </a:rPr>
              <a:t>STEP BY STEP </a:t>
            </a:r>
            <a:endParaRPr lang="en-US" sz="2400" dirty="0">
              <a:latin typeface="Modern No. 20" charset="0"/>
              <a:ea typeface="Modern No. 20" charset="0"/>
              <a:cs typeface="Modern No. 20" charset="0"/>
            </a:endParaRPr>
          </a:p>
        </p:txBody>
      </p:sp>
    </p:spTree>
    <p:extLst>
      <p:ext uri="{BB962C8B-B14F-4D97-AF65-F5344CB8AC3E}">
        <p14:creationId xmlns:p14="http://schemas.microsoft.com/office/powerpoint/2010/main" val="9076680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276" y="2506662"/>
            <a:ext cx="10515600" cy="4351338"/>
          </a:xfrm>
        </p:spPr>
        <p:txBody>
          <a:bodyPr>
            <a:normAutofit/>
          </a:bodyPr>
          <a:lstStyle/>
          <a:p>
            <a:r>
              <a:rPr lang="en-US" sz="1600" dirty="0" smtClean="0">
                <a:latin typeface="Raleway" charset="0"/>
                <a:ea typeface="Raleway" charset="0"/>
                <a:cs typeface="Raleway" charset="0"/>
              </a:rPr>
              <a:t>Encourage an open dialogue </a:t>
            </a:r>
          </a:p>
          <a:p>
            <a:r>
              <a:rPr lang="en-US" sz="1600" dirty="0" smtClean="0">
                <a:latin typeface="Raleway" charset="0"/>
                <a:ea typeface="Raleway" charset="0"/>
                <a:cs typeface="Raleway" charset="0"/>
              </a:rPr>
              <a:t>Listen to your instincts and observe how the potential adopter and dog interact to see if you have any concerns about the match </a:t>
            </a:r>
          </a:p>
          <a:p>
            <a:r>
              <a:rPr lang="en-US" sz="1600" dirty="0" smtClean="0">
                <a:latin typeface="Raleway" charset="0"/>
                <a:ea typeface="Raleway" charset="0"/>
                <a:cs typeface="Raleway" charset="0"/>
              </a:rPr>
              <a:t>Allow the potential have private time with the dog but do not leave them completely unattended </a:t>
            </a:r>
          </a:p>
          <a:p>
            <a:r>
              <a:rPr lang="en-US" sz="1600" dirty="0" smtClean="0">
                <a:latin typeface="Raleway" charset="0"/>
                <a:ea typeface="Raleway" charset="0"/>
                <a:cs typeface="Raleway" charset="0"/>
              </a:rPr>
              <a:t>Answer questions honestly. </a:t>
            </a:r>
          </a:p>
          <a:p>
            <a:r>
              <a:rPr lang="en-US" sz="1600" dirty="0" smtClean="0">
                <a:latin typeface="Raleway" charset="0"/>
                <a:ea typeface="Raleway" charset="0"/>
                <a:cs typeface="Raleway" charset="0"/>
              </a:rPr>
              <a:t>Meet and Greets are NOT for adoption and applicants will attend understanding they MAY NOT adopt the dog that day.  If the adopter would like to adopt the dog they need to go home, sign the contract and provide payment in full BEFORE returning to get the dog. </a:t>
            </a:r>
          </a:p>
          <a:p>
            <a:r>
              <a:rPr lang="en-US" sz="1600" b="1" dirty="0" smtClean="0">
                <a:latin typeface="Modern No. 20" charset="0"/>
                <a:ea typeface="Modern No. 20" charset="0"/>
                <a:cs typeface="Modern No. 20" charset="0"/>
              </a:rPr>
              <a:t>IF YOU HAVE ANY CONCERNS ABOUT THE DOG BEING ADOPTED BY THE APPLICANT DO NOT RELEASE THE DOG TO THEM</a:t>
            </a:r>
            <a:r>
              <a:rPr lang="en-US" sz="1600" dirty="0" smtClean="0">
                <a:latin typeface="Modern No. 20" charset="0"/>
                <a:ea typeface="Modern No. 20" charset="0"/>
                <a:cs typeface="Modern No. 20" charset="0"/>
              </a:rPr>
              <a:t> </a:t>
            </a:r>
            <a:r>
              <a:rPr lang="en-US" sz="1600" b="1" dirty="0" smtClean="0">
                <a:latin typeface="Modern No. 20" charset="0"/>
                <a:ea typeface="Modern No. 20" charset="0"/>
                <a:cs typeface="Modern No. 20" charset="0"/>
              </a:rPr>
              <a:t>AND CONTACT THE ADOPTION CASE MANAGER IMMEDIATELY AFTER THE MEET &amp; GREET. </a:t>
            </a:r>
          </a:p>
        </p:txBody>
      </p:sp>
      <p:sp>
        <p:nvSpPr>
          <p:cNvPr id="4" name="Title 1"/>
          <p:cNvSpPr>
            <a:spLocks noGrp="1"/>
          </p:cNvSpPr>
          <p:nvPr>
            <p:ph type="title"/>
          </p:nvPr>
        </p:nvSpPr>
        <p:spPr>
          <a:xfrm>
            <a:off x="1676401" y="165100"/>
            <a:ext cx="8124824" cy="1325563"/>
          </a:xfrm>
        </p:spPr>
        <p:txBody>
          <a:bodyPr>
            <a:normAutofit/>
          </a:bodyPr>
          <a:lstStyle/>
          <a:p>
            <a:r>
              <a:rPr lang="en-US" sz="4000" smtClean="0">
                <a:latin typeface="Modern No. 20" charset="0"/>
                <a:ea typeface="Modern No. 20" charset="0"/>
                <a:cs typeface="Modern No. 20" charset="0"/>
              </a:rPr>
              <a:t>ATTENDING A MEET &amp; GREET </a:t>
            </a:r>
            <a:endParaRPr lang="en-US" sz="4000" dirty="0">
              <a:latin typeface="Modern No. 20" charset="0"/>
              <a:ea typeface="Modern No. 20" charset="0"/>
              <a:cs typeface="Modern No. 20" charset="0"/>
            </a:endParaRPr>
          </a:p>
        </p:txBody>
      </p:sp>
      <p:sp>
        <p:nvSpPr>
          <p:cNvPr id="5" name="TextBox 4"/>
          <p:cNvSpPr txBox="1"/>
          <p:nvPr/>
        </p:nvSpPr>
        <p:spPr>
          <a:xfrm>
            <a:off x="295276" y="1792585"/>
            <a:ext cx="2097049" cy="461665"/>
          </a:xfrm>
          <a:prstGeom prst="rect">
            <a:avLst/>
          </a:prstGeom>
          <a:noFill/>
        </p:spPr>
        <p:txBody>
          <a:bodyPr wrap="none" rtlCol="0">
            <a:spAutoFit/>
          </a:bodyPr>
          <a:lstStyle/>
          <a:p>
            <a:r>
              <a:rPr lang="en-US" sz="2400" dirty="0" smtClean="0">
                <a:latin typeface="Modern No. 20" charset="0"/>
                <a:ea typeface="Modern No. 20" charset="0"/>
                <a:cs typeface="Modern No. 20" charset="0"/>
              </a:rPr>
              <a:t>NEXT STEPS </a:t>
            </a:r>
            <a:endParaRPr lang="en-US" sz="2400" dirty="0">
              <a:latin typeface="Modern No. 20" charset="0"/>
              <a:ea typeface="Modern No. 20" charset="0"/>
              <a:cs typeface="Modern No. 20" charset="0"/>
            </a:endParaRPr>
          </a:p>
        </p:txBody>
      </p:sp>
    </p:spTree>
    <p:extLst>
      <p:ext uri="{BB962C8B-B14F-4D97-AF65-F5344CB8AC3E}">
        <p14:creationId xmlns:p14="http://schemas.microsoft.com/office/powerpoint/2010/main" val="954615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odern No. 20" charset="0"/>
                <a:ea typeface="Modern No. 20" charset="0"/>
                <a:cs typeface="Modern No. 20" charset="0"/>
              </a:rPr>
              <a:t>ADOPTION DAY </a:t>
            </a:r>
            <a:endParaRPr lang="en-US" dirty="0">
              <a:latin typeface="Modern No. 20" charset="0"/>
              <a:ea typeface="Modern No. 20" charset="0"/>
              <a:cs typeface="Modern No. 20" charset="0"/>
            </a:endParaRPr>
          </a:p>
        </p:txBody>
      </p:sp>
      <p:sp>
        <p:nvSpPr>
          <p:cNvPr id="3" name="Content Placeholder 2"/>
          <p:cNvSpPr>
            <a:spLocks noGrp="1"/>
          </p:cNvSpPr>
          <p:nvPr>
            <p:ph idx="1"/>
          </p:nvPr>
        </p:nvSpPr>
        <p:spPr/>
        <p:txBody>
          <a:bodyPr>
            <a:normAutofit/>
          </a:bodyPr>
          <a:lstStyle/>
          <a:p>
            <a:pPr marL="0" indent="0">
              <a:buNone/>
            </a:pPr>
            <a:r>
              <a:rPr lang="en-US" sz="1600" dirty="0" smtClean="0">
                <a:latin typeface="Raleway" charset="0"/>
                <a:ea typeface="Raleway" charset="0"/>
                <a:cs typeface="Raleway" charset="0"/>
              </a:rPr>
              <a:t>No matter how long or how many dogs you foster, watching a dog leave is always bitter sweet. Remember to take a photo for your own memory box or scrapbook so that you can remember all of the dogs you have helped. </a:t>
            </a:r>
          </a:p>
          <a:p>
            <a:pPr marL="0" indent="0">
              <a:buNone/>
            </a:pPr>
            <a:endParaRPr lang="en-US" sz="1600" dirty="0">
              <a:latin typeface="Raleway" charset="0"/>
              <a:ea typeface="Raleway" charset="0"/>
              <a:cs typeface="Raleway" charset="0"/>
            </a:endParaRPr>
          </a:p>
          <a:p>
            <a:pPr marL="0" indent="0">
              <a:buNone/>
            </a:pPr>
            <a:r>
              <a:rPr lang="en-US" sz="1600" dirty="0" smtClean="0">
                <a:latin typeface="Raleway" charset="0"/>
                <a:ea typeface="Raleway" charset="0"/>
                <a:cs typeface="Raleway" charset="0"/>
              </a:rPr>
              <a:t>And of course, please consider opening home to the next dog in need</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a:t>
            </a:r>
            <a:r>
              <a:rPr lang="en-US" sz="2400" dirty="0" smtClean="0">
                <a:latin typeface="Modern No. 20" charset="0"/>
                <a:ea typeface="Modern No. 20" charset="0"/>
                <a:cs typeface="Modern No. 20" charset="0"/>
              </a:rPr>
              <a:t>because while one dog has found their forever home today, another now needs you. </a:t>
            </a:r>
            <a:endParaRPr lang="en-US" sz="2400" dirty="0">
              <a:latin typeface="Modern No. 20" charset="0"/>
              <a:ea typeface="Modern No. 20" charset="0"/>
              <a:cs typeface="Modern No. 20" charset="0"/>
            </a:endParaRPr>
          </a:p>
        </p:txBody>
      </p:sp>
    </p:spTree>
    <p:extLst>
      <p:ext uri="{BB962C8B-B14F-4D97-AF65-F5344CB8AC3E}">
        <p14:creationId xmlns:p14="http://schemas.microsoft.com/office/powerpoint/2010/main" val="164784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bwMode="gray">
          <a:xfrm>
            <a:off x="482349" y="422292"/>
            <a:ext cx="9139240" cy="492187"/>
          </a:xfrm>
        </p:spPr>
        <p:txBody>
          <a:bodyPr>
            <a:normAutofit fontScale="90000"/>
          </a:bodyPr>
          <a:lstStyle/>
          <a:p>
            <a:r>
              <a:rPr lang="en-US" dirty="0" smtClean="0">
                <a:latin typeface="Modern No. 20" charset="0"/>
                <a:ea typeface="Modern No. 20" charset="0"/>
                <a:cs typeface="Modern No. 20" charset="0"/>
              </a:rPr>
              <a:t>AFTER ADOPTION DAY</a:t>
            </a:r>
            <a:r>
              <a:rPr lang="mr-IN" dirty="0" smtClean="0">
                <a:latin typeface="Modern No. 20" charset="0"/>
                <a:ea typeface="Modern No. 20" charset="0"/>
                <a:cs typeface="Modern No. 20" charset="0"/>
              </a:rPr>
              <a:t>…</a:t>
            </a:r>
            <a:endParaRPr lang="en-US" dirty="0">
              <a:latin typeface="Modern No. 20" charset="0"/>
              <a:ea typeface="Modern No. 20" charset="0"/>
              <a:cs typeface="Modern No. 20" charset="0"/>
            </a:endParaRPr>
          </a:p>
        </p:txBody>
      </p:sp>
      <p:sp>
        <p:nvSpPr>
          <p:cNvPr id="9" name="Textplatzhalter 8"/>
          <p:cNvSpPr>
            <a:spLocks noGrp="1"/>
          </p:cNvSpPr>
          <p:nvPr>
            <p:ph type="body" sz="quarter" idx="10"/>
          </p:nvPr>
        </p:nvSpPr>
        <p:spPr bwMode="gray">
          <a:xfrm>
            <a:off x="482350" y="1630506"/>
            <a:ext cx="11154315" cy="3456711"/>
          </a:xfrm>
        </p:spPr>
        <p:txBody>
          <a:bodyPr>
            <a:spAutoFit/>
          </a:bodyPr>
          <a:lstStyle/>
          <a:p>
            <a:pPr marL="0" lvl="1" indent="0">
              <a:buNone/>
            </a:pPr>
            <a:r>
              <a:rPr lang="en-US" sz="1999" dirty="0">
                <a:latin typeface="Raleway" charset="0"/>
                <a:ea typeface="Raleway" charset="0"/>
                <a:cs typeface="Raleway" charset="0"/>
              </a:rPr>
              <a:t>We sure hope that you will foster for us again, but in the meantime consider the following:</a:t>
            </a:r>
          </a:p>
          <a:p>
            <a:pPr lvl="1">
              <a:buFont typeface="Wingdings" panose="05000000000000000000" pitchFamily="2" charset="2"/>
              <a:buChar char="§"/>
            </a:pPr>
            <a:r>
              <a:rPr lang="en-US" sz="1999" dirty="0">
                <a:latin typeface="Raleway" charset="0"/>
                <a:ea typeface="Raleway" charset="0"/>
                <a:cs typeface="Raleway" charset="0"/>
              </a:rPr>
              <a:t>We are eternally thankful for what you have done for the dog(s), you changed the life for not only the dog but also it’s new </a:t>
            </a:r>
            <a:r>
              <a:rPr lang="en-US" sz="1999" dirty="0" smtClean="0">
                <a:latin typeface="Raleway" charset="0"/>
                <a:ea typeface="Raleway" charset="0"/>
                <a:cs typeface="Raleway" charset="0"/>
              </a:rPr>
              <a:t>family </a:t>
            </a:r>
            <a:r>
              <a:rPr lang="mr-IN" sz="1999" dirty="0" smtClean="0">
                <a:latin typeface="Raleway" charset="0"/>
                <a:ea typeface="Raleway" charset="0"/>
                <a:cs typeface="Raleway" charset="0"/>
              </a:rPr>
              <a:t>–</a:t>
            </a:r>
            <a:r>
              <a:rPr lang="en-US" sz="1999" dirty="0" smtClean="0">
                <a:latin typeface="Raleway" charset="0"/>
                <a:ea typeface="Raleway" charset="0"/>
                <a:cs typeface="Raleway" charset="0"/>
              </a:rPr>
              <a:t> </a:t>
            </a:r>
            <a:r>
              <a:rPr lang="en-US" sz="1999" b="1" u="sng" dirty="0" smtClean="0">
                <a:latin typeface="Raleway" charset="0"/>
                <a:ea typeface="Raleway" charset="0"/>
                <a:cs typeface="Raleway" charset="0"/>
              </a:rPr>
              <a:t>thank you</a:t>
            </a:r>
            <a:endParaRPr lang="en-US" sz="1999" b="1" u="sng" dirty="0">
              <a:latin typeface="Raleway" charset="0"/>
              <a:ea typeface="Raleway" charset="0"/>
              <a:cs typeface="Raleway" charset="0"/>
            </a:endParaRPr>
          </a:p>
          <a:p>
            <a:pPr lvl="1">
              <a:buFont typeface="Wingdings" panose="05000000000000000000" pitchFamily="2" charset="2"/>
              <a:buChar char="§"/>
            </a:pPr>
            <a:r>
              <a:rPr lang="en-US" sz="1999" dirty="0">
                <a:latin typeface="Raleway" charset="0"/>
                <a:ea typeface="Raleway" charset="0"/>
                <a:cs typeface="Raleway" charset="0"/>
              </a:rPr>
              <a:t>Please return the items we have borrowed you such as crate, harness and others. The adopter should only get the dog &amp; collar with the tags. We are always short on harnesses and crates, so please try to return to one of our core volunteers. Your foster coordinator can help with locating the closest one to you</a:t>
            </a:r>
          </a:p>
          <a:p>
            <a:pPr lvl="1">
              <a:buFont typeface="Wingdings" panose="05000000000000000000" pitchFamily="2" charset="2"/>
              <a:buChar char="§"/>
            </a:pPr>
            <a:r>
              <a:rPr lang="en-US" sz="1999" dirty="0">
                <a:latin typeface="Raleway" charset="0"/>
                <a:ea typeface="Raleway" charset="0"/>
                <a:cs typeface="Raleway" charset="0"/>
              </a:rPr>
              <a:t>If something has not met your expectations: please let us know so we can improve, after all we are only volunteers and have developed tunnel vision to what we do </a:t>
            </a:r>
            <a:r>
              <a:rPr lang="en-US" sz="1999" dirty="0">
                <a:latin typeface="Raleway" charset="0"/>
                <a:ea typeface="Raleway" charset="0"/>
                <a:cs typeface="Raleway" charset="0"/>
                <a:sym typeface="Wingdings" panose="05000000000000000000" pitchFamily="2" charset="2"/>
              </a:rPr>
              <a:t></a:t>
            </a:r>
            <a:endParaRPr lang="en-US" sz="1999" dirty="0">
              <a:latin typeface="Raleway" charset="0"/>
              <a:ea typeface="Raleway" charset="0"/>
              <a:cs typeface="Raleway" charset="0"/>
            </a:endParaRPr>
          </a:p>
          <a:p>
            <a:pPr lvl="1">
              <a:buFont typeface="Wingdings" panose="05000000000000000000" pitchFamily="2" charset="2"/>
              <a:buChar char="§"/>
            </a:pPr>
            <a:endParaRPr lang="en-US" sz="1999" dirty="0">
              <a:latin typeface="Raleway" charset="0"/>
              <a:ea typeface="Raleway" charset="0"/>
              <a:cs typeface="Raleway" charset="0"/>
            </a:endParaRPr>
          </a:p>
          <a:p>
            <a:pPr lvl="1"/>
            <a:endParaRPr lang="en-US" sz="1999" dirty="0">
              <a:latin typeface="Raleway" charset="0"/>
              <a:ea typeface="Raleway" charset="0"/>
              <a:cs typeface="Raleway" charset="0"/>
            </a:endParaRPr>
          </a:p>
        </p:txBody>
      </p:sp>
    </p:spTree>
    <p:custDataLst>
      <p:tags r:id="rId1"/>
    </p:custDataLst>
    <p:extLst>
      <p:ext uri="{BB962C8B-B14F-4D97-AF65-F5344CB8AC3E}">
        <p14:creationId xmlns:p14="http://schemas.microsoft.com/office/powerpoint/2010/main" val="46155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451" y="365125"/>
            <a:ext cx="10844349" cy="1325563"/>
          </a:xfrm>
        </p:spPr>
        <p:txBody>
          <a:bodyPr>
            <a:normAutofit/>
          </a:bodyPr>
          <a:lstStyle/>
          <a:p>
            <a:r>
              <a:rPr lang="en-US" sz="3600" dirty="0" smtClean="0">
                <a:latin typeface="Modern No. 20" charset="0"/>
                <a:ea typeface="Modern No. 20" charset="0"/>
                <a:cs typeface="Modern No. 20" charset="0"/>
              </a:rPr>
              <a:t>THE ROLE OF A FOSTER </a:t>
            </a:r>
            <a:endParaRPr lang="en-US" sz="3600" dirty="0">
              <a:latin typeface="Modern No. 20" charset="0"/>
              <a:ea typeface="Modern No. 20" charset="0"/>
              <a:cs typeface="Modern No. 20" charset="0"/>
            </a:endParaRPr>
          </a:p>
        </p:txBody>
      </p:sp>
      <p:sp>
        <p:nvSpPr>
          <p:cNvPr id="3" name="Content Placeholder 2"/>
          <p:cNvSpPr>
            <a:spLocks noGrp="1"/>
          </p:cNvSpPr>
          <p:nvPr>
            <p:ph idx="1"/>
          </p:nvPr>
        </p:nvSpPr>
        <p:spPr>
          <a:xfrm>
            <a:off x="509451" y="1812562"/>
            <a:ext cx="10515600" cy="4351338"/>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The role of a foster is to not only offer our dogs a safe place to stay while they wait for their forever families but to help create positive good habits that make the dog even more adoptable.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In order to do that we have some recommendations for foster boundaries and behavior that are very important! Setting up your dog for success in his forever home can make the difference between a dog that stays with his family or ends up being returned.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latin typeface="Raleway" charset="0"/>
                <a:ea typeface="Raleway" charset="0"/>
                <a:cs typeface="Raleway" charset="0"/>
              </a:rPr>
              <a:t>Affection for a foster dog is great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but dogs need discipline, exercise and boundaries even MORE than they need affection. </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latin typeface="Raleway" charset="0"/>
              <a:ea typeface="Raleway" charset="0"/>
              <a:cs typeface="Raleway" charset="0"/>
            </a:endParaRPr>
          </a:p>
          <a:p>
            <a:pPr marL="0" lvl="0" indent="0">
              <a:lnSpc>
                <a:spcPct val="100000"/>
              </a:lnSpc>
              <a:spcBef>
                <a:spcPts val="0"/>
              </a:spcBef>
              <a:buNone/>
            </a:pPr>
            <a:r>
              <a:rPr lang="en-US" sz="1600" dirty="0" smtClean="0">
                <a:latin typeface="Raleway" charset="0"/>
                <a:ea typeface="Raleway" charset="0"/>
                <a:cs typeface="Raleway" charset="0"/>
              </a:rPr>
              <a:t>Dogs </a:t>
            </a:r>
            <a:r>
              <a:rPr lang="en-US" sz="1600" dirty="0">
                <a:latin typeface="Raleway" charset="0"/>
                <a:ea typeface="Raleway" charset="0"/>
                <a:cs typeface="Raleway" charset="0"/>
              </a:rPr>
              <a:t>require exercise, discipline, and affection - in that order. Exercise lowers their energy level; discipline guides and fulfills their minds; and, although affection is important, to maintain a balanced and harmonious pack, this always comes last. Affection is used as a reward for calm, submissive behavior.</a:t>
            </a:r>
          </a:p>
        </p:txBody>
      </p:sp>
      <p:pic>
        <p:nvPicPr>
          <p:cNvPr id="4" name="Picture 3"/>
          <p:cNvPicPr>
            <a:picLocks noChangeAspect="1"/>
          </p:cNvPicPr>
          <p:nvPr/>
        </p:nvPicPr>
        <p:blipFill>
          <a:blip r:embed="rId2"/>
          <a:stretch>
            <a:fillRect/>
          </a:stretch>
        </p:blipFill>
        <p:spPr>
          <a:xfrm>
            <a:off x="9058274" y="5204622"/>
            <a:ext cx="2900361" cy="1450181"/>
          </a:xfrm>
          <a:prstGeom prst="rect">
            <a:avLst/>
          </a:prstGeom>
        </p:spPr>
      </p:pic>
    </p:spTree>
    <p:extLst>
      <p:ext uri="{BB962C8B-B14F-4D97-AF65-F5344CB8AC3E}">
        <p14:creationId xmlns:p14="http://schemas.microsoft.com/office/powerpoint/2010/main" val="1878195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550"/>
            <a:ext cx="10515600" cy="1325563"/>
          </a:xfrm>
        </p:spPr>
        <p:txBody>
          <a:bodyPr/>
          <a:lstStyle/>
          <a:p>
            <a:r>
              <a:rPr lang="en-US" dirty="0" smtClean="0">
                <a:latin typeface="Modern No. 20" charset="0"/>
                <a:ea typeface="Modern No. 20" charset="0"/>
                <a:cs typeface="Modern No. 20" charset="0"/>
              </a:rPr>
              <a:t>ONLINE SUPPORT &amp; RESOURCES </a:t>
            </a:r>
            <a:endParaRPr lang="en-US" dirty="0"/>
          </a:p>
        </p:txBody>
      </p:sp>
      <p:sp>
        <p:nvSpPr>
          <p:cNvPr id="3" name="Content Placeholder 2"/>
          <p:cNvSpPr>
            <a:spLocks noGrp="1"/>
          </p:cNvSpPr>
          <p:nvPr>
            <p:ph idx="1"/>
          </p:nvPr>
        </p:nvSpPr>
        <p:spPr>
          <a:xfrm>
            <a:off x="709613" y="1662113"/>
            <a:ext cx="10515600" cy="3390900"/>
          </a:xfrm>
        </p:spPr>
        <p:txBody>
          <a:bodyPr>
            <a:normAutofit/>
          </a:bodyPr>
          <a:lstStyle/>
          <a:p>
            <a:pPr marL="0" lvl="0" indent="0">
              <a:lnSpc>
                <a:spcPct val="100000"/>
              </a:lnSpc>
              <a:spcBef>
                <a:spcPts val="0"/>
              </a:spcBef>
              <a:buNone/>
            </a:pPr>
            <a:endParaRPr lang="en-US" sz="1600" dirty="0">
              <a:latin typeface="Raleway" charset="0"/>
              <a:ea typeface="Raleway" charset="0"/>
              <a:cs typeface="Raleway" charset="0"/>
              <a:hlinkClick r:id="rId2"/>
            </a:endParaRPr>
          </a:p>
          <a:p>
            <a:pPr>
              <a:lnSpc>
                <a:spcPct val="100000"/>
              </a:lnSpc>
              <a:spcBef>
                <a:spcPts val="0"/>
              </a:spcBef>
              <a:buFont typeface="Wingdings" charset="2"/>
              <a:buChar char="§"/>
            </a:pPr>
            <a:r>
              <a:rPr lang="en-US" sz="1600" b="1" dirty="0">
                <a:latin typeface="Raleway" charset="0"/>
                <a:ea typeface="Raleway" charset="0"/>
                <a:cs typeface="Raleway" charset="0"/>
              </a:rPr>
              <a:t>We are always here to support you!!! </a:t>
            </a:r>
            <a:r>
              <a:rPr lang="en-US" sz="1600" dirty="0">
                <a:latin typeface="Raleway" charset="0"/>
                <a:ea typeface="Raleway" charset="0"/>
                <a:cs typeface="Raleway" charset="0"/>
              </a:rPr>
              <a:t>Our community can be found on </a:t>
            </a:r>
            <a:r>
              <a:rPr lang="en-US" sz="1600" dirty="0" smtClean="0">
                <a:latin typeface="Raleway" charset="0"/>
                <a:ea typeface="Raleway" charset="0"/>
                <a:cs typeface="Raleway" charset="0"/>
              </a:rPr>
              <a:t>Facebook </a:t>
            </a:r>
            <a:r>
              <a:rPr lang="en-US" sz="1600" dirty="0">
                <a:latin typeface="Raleway" charset="0"/>
                <a:ea typeface="Raleway" charset="0"/>
                <a:cs typeface="Raleway" charset="0"/>
              </a:rPr>
              <a:t>on our private page </a:t>
            </a:r>
            <a:r>
              <a:rPr lang="mr-IN" sz="1600" dirty="0">
                <a:latin typeface="Raleway" charset="0"/>
                <a:ea typeface="Raleway" charset="0"/>
                <a:cs typeface="Raleway" charset="0"/>
              </a:rPr>
              <a:t>–</a:t>
            </a:r>
            <a:r>
              <a:rPr lang="en-US" sz="1600" dirty="0">
                <a:latin typeface="Raleway" charset="0"/>
                <a:ea typeface="Raleway" charset="0"/>
                <a:cs typeface="Raleway" charset="0"/>
              </a:rPr>
              <a:t> Friends With Four Paws </a:t>
            </a:r>
            <a:r>
              <a:rPr lang="mr-IN" sz="1600" dirty="0">
                <a:latin typeface="Raleway" charset="0"/>
                <a:ea typeface="Raleway" charset="0"/>
                <a:cs typeface="Raleway" charset="0"/>
              </a:rPr>
              <a:t>–</a:t>
            </a:r>
            <a:r>
              <a:rPr lang="en-US" sz="1600" dirty="0">
                <a:latin typeface="Raleway" charset="0"/>
                <a:ea typeface="Raleway" charset="0"/>
                <a:cs typeface="Raleway" charset="0"/>
              </a:rPr>
              <a:t> Fosters &amp; </a:t>
            </a:r>
            <a:r>
              <a:rPr lang="en-US" sz="1600" dirty="0" smtClean="0">
                <a:latin typeface="Raleway" charset="0"/>
                <a:ea typeface="Raleway" charset="0"/>
                <a:cs typeface="Raleway" charset="0"/>
              </a:rPr>
              <a:t>Volunteers. Post questions, share your funny stories or concerns, ask advice 24/7 on our Facebook page!  </a:t>
            </a:r>
          </a:p>
          <a:p>
            <a:pPr>
              <a:lnSpc>
                <a:spcPct val="100000"/>
              </a:lnSpc>
              <a:spcBef>
                <a:spcPts val="0"/>
              </a:spcBef>
              <a:buFont typeface="Wingdings" charset="2"/>
              <a:buChar char="§"/>
            </a:pPr>
            <a:endParaRPr lang="en-US" sz="1600" dirty="0" smtClean="0">
              <a:latin typeface="Raleway" charset="0"/>
              <a:ea typeface="Raleway" charset="0"/>
              <a:cs typeface="Raleway" charset="0"/>
            </a:endParaRPr>
          </a:p>
          <a:p>
            <a:pPr>
              <a:lnSpc>
                <a:spcPct val="100000"/>
              </a:lnSpc>
              <a:spcBef>
                <a:spcPts val="0"/>
              </a:spcBef>
              <a:buFont typeface="Wingdings" charset="2"/>
              <a:buChar char="§"/>
            </a:pPr>
            <a:r>
              <a:rPr lang="en-US" sz="1600" dirty="0" smtClean="0">
                <a:latin typeface="Raleway" charset="0"/>
                <a:ea typeface="Raleway" charset="0"/>
                <a:cs typeface="Raleway" charset="0"/>
              </a:rPr>
              <a:t>For great information on a wide range of all things “dog”  </a:t>
            </a:r>
            <a:r>
              <a:rPr lang="en-US" sz="1600" dirty="0" smtClean="0">
                <a:latin typeface="Raleway" charset="0"/>
                <a:ea typeface="Raleway" charset="0"/>
                <a:cs typeface="Raleway" charset="0"/>
                <a:hlinkClick r:id="rId2"/>
              </a:rPr>
              <a:t>Visit http</a:t>
            </a:r>
            <a:r>
              <a:rPr lang="en-US" sz="1600" dirty="0">
                <a:latin typeface="Raleway" charset="0"/>
                <a:ea typeface="Raleway" charset="0"/>
                <a:cs typeface="Raleway" charset="0"/>
                <a:hlinkClick r:id="rId2"/>
              </a:rPr>
              <a:t>://stories.barkpost.com/</a:t>
            </a:r>
          </a:p>
          <a:p>
            <a:pPr>
              <a:lnSpc>
                <a:spcPct val="100000"/>
              </a:lnSpc>
              <a:spcBef>
                <a:spcPts val="0"/>
              </a:spcBef>
              <a:buFont typeface="Wingdings" charset="2"/>
              <a:buChar char="§"/>
            </a:pPr>
            <a:endParaRPr lang="en-US" sz="1600" dirty="0" smtClean="0">
              <a:latin typeface="Raleway" charset="0"/>
              <a:ea typeface="Raleway" charset="0"/>
              <a:cs typeface="Raleway" charset="0"/>
              <a:hlinkClick r:id="rId2"/>
            </a:endParaRPr>
          </a:p>
          <a:p>
            <a:pPr lvl="0">
              <a:lnSpc>
                <a:spcPct val="100000"/>
              </a:lnSpc>
              <a:spcBef>
                <a:spcPts val="0"/>
              </a:spcBef>
              <a:buFont typeface="Wingdings" charset="2"/>
              <a:buChar char="§"/>
            </a:pPr>
            <a:r>
              <a:rPr lang="en-US" sz="1600" dirty="0" smtClean="0">
                <a:latin typeface="Raleway" charset="0"/>
                <a:ea typeface="Raleway" charset="0"/>
                <a:cs typeface="Raleway" charset="0"/>
              </a:rPr>
              <a:t> </a:t>
            </a:r>
            <a:r>
              <a:rPr lang="en-US" sz="1600" dirty="0" smtClean="0">
                <a:latin typeface="Raleway" charset="0"/>
                <a:ea typeface="Raleway" charset="0"/>
                <a:cs typeface="Raleway" charset="0"/>
                <a:hlinkClick r:id="rId2"/>
              </a:rPr>
              <a:t>http</a:t>
            </a:r>
            <a:r>
              <a:rPr lang="en-US" sz="1600" dirty="0">
                <a:latin typeface="Raleway" charset="0"/>
                <a:ea typeface="Raleway" charset="0"/>
                <a:cs typeface="Raleway" charset="0"/>
                <a:hlinkClick r:id="rId2"/>
              </a:rPr>
              <a:t>://fosterdogsnyc.com</a:t>
            </a:r>
            <a:r>
              <a:rPr lang="en-US" sz="1600" dirty="0" smtClean="0">
                <a:latin typeface="Raleway" charset="0"/>
                <a:ea typeface="Raleway" charset="0"/>
                <a:cs typeface="Raleway" charset="0"/>
                <a:hlinkClick r:id="rId2"/>
              </a:rPr>
              <a:t>/</a:t>
            </a:r>
            <a:r>
              <a:rPr lang="en-US" sz="1600" dirty="0" smtClean="0">
                <a:latin typeface="Raleway" charset="0"/>
                <a:ea typeface="Raleway" charset="0"/>
                <a:cs typeface="Raleway" charset="0"/>
              </a:rPr>
              <a:t> is a great resource for information about foster events, connecting with NYC fosters, etc. </a:t>
            </a:r>
          </a:p>
          <a:p>
            <a:pPr lvl="1">
              <a:lnSpc>
                <a:spcPct val="100000"/>
              </a:lnSpc>
              <a:spcBef>
                <a:spcPts val="0"/>
              </a:spcBef>
              <a:buFont typeface="Wingdings" charset="2"/>
              <a:buChar char="§"/>
            </a:pPr>
            <a:endParaRPr lang="en-US" sz="1600" dirty="0" smtClean="0">
              <a:latin typeface="Raleway" charset="0"/>
              <a:ea typeface="Raleway" charset="0"/>
              <a:cs typeface="Raleway" charset="0"/>
            </a:endParaRPr>
          </a:p>
          <a:p>
            <a:pPr lvl="1">
              <a:lnSpc>
                <a:spcPct val="100000"/>
              </a:lnSpc>
              <a:spcBef>
                <a:spcPts val="0"/>
              </a:spcBef>
              <a:buFont typeface="Wingdings" charset="2"/>
              <a:buChar char="§"/>
            </a:pPr>
            <a:r>
              <a:rPr lang="en-US" sz="1600" dirty="0" smtClean="0">
                <a:latin typeface="Raleway" charset="0"/>
                <a:ea typeface="Raleway" charset="0"/>
                <a:cs typeface="Raleway" charset="0"/>
              </a:rPr>
              <a:t>Check out this national foster manual </a:t>
            </a:r>
            <a:r>
              <a:rPr lang="en-US" sz="1600" dirty="0">
                <a:hlinkClick r:id="rId3"/>
              </a:rPr>
              <a:t>http://fosterdogsnyc.com/manual/</a:t>
            </a:r>
            <a:endParaRPr lang="en-US" sz="1600" dirty="0" smtClean="0">
              <a:latin typeface="Raleway" charset="0"/>
              <a:ea typeface="Raleway" charset="0"/>
              <a:cs typeface="Raleway" charset="0"/>
            </a:endParaRPr>
          </a:p>
          <a:p>
            <a:pPr lvl="1">
              <a:lnSpc>
                <a:spcPct val="100000"/>
              </a:lnSpc>
              <a:spcBef>
                <a:spcPts val="0"/>
              </a:spcBef>
              <a:buFont typeface="Wingdings" charset="2"/>
              <a:buChar char="§"/>
            </a:pPr>
            <a:r>
              <a:rPr lang="en-US" sz="1600" dirty="0" smtClean="0">
                <a:latin typeface="Raleway" charset="0"/>
                <a:ea typeface="Raleway" charset="0"/>
                <a:cs typeface="Raleway" charset="0"/>
              </a:rPr>
              <a:t>Check out this great article about Foster Hacks from our very own Megan Penney </a:t>
            </a:r>
            <a:r>
              <a:rPr lang="en-US" sz="1600" dirty="0" smtClean="0">
                <a:latin typeface="Raleway" charset="0"/>
                <a:ea typeface="Raleway" charset="0"/>
                <a:cs typeface="Raleway" charset="0"/>
                <a:hlinkClick r:id="rId4"/>
              </a:rPr>
              <a:t>http</a:t>
            </a:r>
            <a:r>
              <a:rPr lang="en-US" sz="1600" dirty="0">
                <a:latin typeface="Raleway" charset="0"/>
                <a:ea typeface="Raleway" charset="0"/>
                <a:cs typeface="Raleway" charset="0"/>
                <a:hlinkClick r:id="rId4"/>
              </a:rPr>
              <a:t>://</a:t>
            </a:r>
            <a:r>
              <a:rPr lang="en-US" sz="1600" dirty="0" smtClean="0">
                <a:latin typeface="Raleway" charset="0"/>
                <a:ea typeface="Raleway" charset="0"/>
                <a:cs typeface="Raleway" charset="0"/>
                <a:hlinkClick r:id="rId4"/>
              </a:rPr>
              <a:t>fosterdogsnyc.com/megans-foster-hacks</a:t>
            </a:r>
            <a:r>
              <a:rPr lang="en-US" sz="1600" dirty="0" smtClean="0"/>
              <a:t> </a:t>
            </a:r>
          </a:p>
        </p:txBody>
      </p:sp>
    </p:spTree>
    <p:extLst>
      <p:ext uri="{BB962C8B-B14F-4D97-AF65-F5344CB8AC3E}">
        <p14:creationId xmlns:p14="http://schemas.microsoft.com/office/powerpoint/2010/main" val="1914795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6748"/>
            <a:ext cx="10515600" cy="1325563"/>
          </a:xfrm>
        </p:spPr>
        <p:txBody>
          <a:bodyPr>
            <a:normAutofit/>
          </a:bodyPr>
          <a:lstStyle/>
          <a:p>
            <a:r>
              <a:rPr lang="en-US" sz="3600" dirty="0" smtClean="0">
                <a:latin typeface="Modern No. 20" charset="0"/>
                <a:ea typeface="Modern No. 20" charset="0"/>
                <a:cs typeface="Modern No. 20" charset="0"/>
              </a:rPr>
              <a:t>PACK LEADERS &amp; THE ITTY BITTY DOGS </a:t>
            </a:r>
            <a:endParaRPr lang="en-US" sz="3600" dirty="0">
              <a:latin typeface="Modern No. 20" charset="0"/>
              <a:ea typeface="Modern No. 20" charset="0"/>
              <a:cs typeface="Modern No. 20" charset="0"/>
            </a:endParaRPr>
          </a:p>
        </p:txBody>
      </p:sp>
      <p:sp>
        <p:nvSpPr>
          <p:cNvPr id="3" name="Content Placeholder 2"/>
          <p:cNvSpPr>
            <a:spLocks noGrp="1"/>
          </p:cNvSpPr>
          <p:nvPr>
            <p:ph idx="1"/>
          </p:nvPr>
        </p:nvSpPr>
        <p:spPr>
          <a:xfrm>
            <a:off x="381000" y="1747248"/>
            <a:ext cx="10515600" cy="4351338"/>
          </a:xfrm>
        </p:spPr>
        <p:txBody>
          <a:bodyPr>
            <a:normAutofit/>
          </a:bodyPr>
          <a:lstStyle/>
          <a:p>
            <a:pPr marL="0" indent="0">
              <a:buNone/>
            </a:pPr>
            <a:r>
              <a:rPr lang="en-US" sz="1600" dirty="0" smtClean="0">
                <a:latin typeface="Raleway" charset="0"/>
                <a:ea typeface="Raleway" charset="0"/>
                <a:cs typeface="Raleway" charset="0"/>
              </a:rPr>
              <a:t>It is incredibly tempting to look at a small scared dog and want to baby or pamper him/her.  ESPECIALLY when they are very small dogs like a Chihuahua or a toy breed you can easily scoop up. </a:t>
            </a:r>
            <a:r>
              <a:rPr lang="en-US" sz="1600" dirty="0">
                <a:latin typeface="Raleway" charset="0"/>
                <a:ea typeface="Raleway" charset="0"/>
                <a:cs typeface="Raleway" charset="0"/>
              </a:rPr>
              <a:t>P</a:t>
            </a:r>
            <a:r>
              <a:rPr lang="en-US" sz="1600" dirty="0" smtClean="0">
                <a:latin typeface="Raleway" charset="0"/>
                <a:ea typeface="Raleway" charset="0"/>
                <a:cs typeface="Raleway" charset="0"/>
              </a:rPr>
              <a:t>lease remember </a:t>
            </a:r>
            <a:r>
              <a:rPr lang="mr-IN" sz="1600" b="1" dirty="0" smtClean="0">
                <a:latin typeface="Raleway" charset="0"/>
                <a:ea typeface="Raleway" charset="0"/>
                <a:cs typeface="Raleway" charset="0"/>
              </a:rPr>
              <a:t>–</a:t>
            </a:r>
            <a:r>
              <a:rPr lang="en-US" sz="1600" b="1" dirty="0" smtClean="0">
                <a:latin typeface="Raleway" charset="0"/>
                <a:ea typeface="Raleway" charset="0"/>
                <a:cs typeface="Raleway" charset="0"/>
              </a:rPr>
              <a:t> dogs no matter how small, dogs are not human babies and WANT to be treated like dogs</a:t>
            </a:r>
            <a:r>
              <a:rPr lang="en-US" sz="1600" dirty="0" smtClean="0">
                <a:latin typeface="Raleway" charset="0"/>
                <a:ea typeface="Raleway" charset="0"/>
                <a:cs typeface="Raleway" charset="0"/>
              </a:rPr>
              <a:t>. </a:t>
            </a:r>
          </a:p>
          <a:p>
            <a:pPr marL="0" indent="0">
              <a:buNone/>
            </a:pPr>
            <a:endParaRPr lang="en-US" sz="1600" dirty="0">
              <a:latin typeface="Raleway" charset="0"/>
              <a:ea typeface="Raleway" charset="0"/>
              <a:cs typeface="Raleway" charset="0"/>
            </a:endParaRPr>
          </a:p>
          <a:p>
            <a:pPr marL="0" indent="0">
              <a:buNone/>
            </a:pPr>
            <a:r>
              <a:rPr lang="en-US" sz="1600" dirty="0" smtClean="0">
                <a:latin typeface="Raleway" charset="0"/>
                <a:ea typeface="Raleway" charset="0"/>
                <a:cs typeface="Raleway" charset="0"/>
              </a:rPr>
              <a:t>Even the smallest of dogs need to be treated like dogs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they need walks on leashes, not to be held all day, and to be allowed to be DOGS. Please respect your foster dog as a dog. Treat your foster Chihuahua the same way you would a Rottweiler and they will be truly happier and better behaved for it! </a:t>
            </a:r>
          </a:p>
          <a:p>
            <a:pPr marL="0" indent="0">
              <a:buNone/>
            </a:pPr>
            <a:endParaRPr lang="en-US" sz="1600" dirty="0">
              <a:latin typeface="Raleway" charset="0"/>
              <a:ea typeface="Raleway" charset="0"/>
              <a:cs typeface="Raleway" charset="0"/>
            </a:endParaRPr>
          </a:p>
          <a:p>
            <a:pPr>
              <a:buFont typeface="Wingdings" charset="2"/>
              <a:buChar char="§"/>
            </a:pPr>
            <a:r>
              <a:rPr lang="en-US" sz="1600" dirty="0" smtClean="0">
                <a:latin typeface="Raleway" charset="0"/>
                <a:ea typeface="Raleway" charset="0"/>
                <a:cs typeface="Raleway" charset="0"/>
              </a:rPr>
              <a:t>Never hold your dog as as someone says hello. (In fact, do not hold your dog unless necessary) </a:t>
            </a:r>
          </a:p>
          <a:p>
            <a:pPr>
              <a:buFont typeface="Wingdings" charset="2"/>
              <a:buChar char="§"/>
            </a:pPr>
            <a:r>
              <a:rPr lang="en-US" sz="1600" dirty="0" smtClean="0">
                <a:latin typeface="Raleway" charset="0"/>
                <a:ea typeface="Raleway" charset="0"/>
                <a:cs typeface="Raleway" charset="0"/>
              </a:rPr>
              <a:t>Do </a:t>
            </a:r>
            <a:r>
              <a:rPr lang="en-US" sz="1600" u="sng" dirty="0" smtClean="0">
                <a:latin typeface="Raleway" charset="0"/>
                <a:ea typeface="Raleway" charset="0"/>
                <a:cs typeface="Raleway" charset="0"/>
              </a:rPr>
              <a:t>not </a:t>
            </a:r>
            <a:r>
              <a:rPr lang="en-US" sz="1600" dirty="0" smtClean="0">
                <a:latin typeface="Raleway" charset="0"/>
                <a:ea typeface="Raleway" charset="0"/>
                <a:cs typeface="Raleway" charset="0"/>
              </a:rPr>
              <a:t>let your foster dog sleep in your bed. </a:t>
            </a:r>
          </a:p>
          <a:p>
            <a:pPr>
              <a:buFont typeface="Wingdings" charset="2"/>
              <a:buChar char="§"/>
            </a:pPr>
            <a:r>
              <a:rPr lang="en-US" sz="1600" dirty="0" smtClean="0">
                <a:latin typeface="Raleway" charset="0"/>
                <a:ea typeface="Raleway" charset="0"/>
                <a:cs typeface="Raleway" charset="0"/>
              </a:rPr>
              <a:t>Limit time on your lap. </a:t>
            </a:r>
          </a:p>
          <a:p>
            <a:pPr>
              <a:buFont typeface="Wingdings" charset="2"/>
              <a:buChar char="§"/>
            </a:pPr>
            <a:r>
              <a:rPr lang="en-US" sz="1600" dirty="0" smtClean="0">
                <a:latin typeface="Raleway" charset="0"/>
                <a:ea typeface="Raleway" charset="0"/>
                <a:cs typeface="Raleway" charset="0"/>
              </a:rPr>
              <a:t>Never baby talk or reassure your dog “they are okay” or coddle them when they are afraid. That petting and coddling is a positive reward that just reinforces they </a:t>
            </a:r>
            <a:r>
              <a:rPr lang="en-US" sz="1600" i="1" dirty="0" smtClean="0">
                <a:latin typeface="Raleway" charset="0"/>
                <a:ea typeface="Raleway" charset="0"/>
                <a:cs typeface="Raleway" charset="0"/>
              </a:rPr>
              <a:t>should</a:t>
            </a:r>
            <a:r>
              <a:rPr lang="en-US" sz="1600" dirty="0" smtClean="0">
                <a:latin typeface="Raleway" charset="0"/>
                <a:ea typeface="Raleway" charset="0"/>
                <a:cs typeface="Raleway" charset="0"/>
              </a:rPr>
              <a:t> be afraid. Ignore their fears so they can learn it makes no sense to be afraid! </a:t>
            </a:r>
            <a:endParaRPr lang="en-US" sz="1600" dirty="0">
              <a:latin typeface="Raleway" charset="0"/>
              <a:ea typeface="Raleway" charset="0"/>
              <a:cs typeface="Raleway" charset="0"/>
            </a:endParaRPr>
          </a:p>
        </p:txBody>
      </p:sp>
      <p:pic>
        <p:nvPicPr>
          <p:cNvPr id="4" name="Picture 3"/>
          <p:cNvPicPr>
            <a:picLocks noChangeAspect="1"/>
          </p:cNvPicPr>
          <p:nvPr/>
        </p:nvPicPr>
        <p:blipFill>
          <a:blip r:embed="rId2"/>
          <a:stretch>
            <a:fillRect/>
          </a:stretch>
        </p:blipFill>
        <p:spPr>
          <a:xfrm>
            <a:off x="9739314" y="5519943"/>
            <a:ext cx="2314572" cy="1157286"/>
          </a:xfrm>
          <a:prstGeom prst="rect">
            <a:avLst/>
          </a:prstGeom>
        </p:spPr>
      </p:pic>
    </p:spTree>
    <p:extLst>
      <p:ext uri="{BB962C8B-B14F-4D97-AF65-F5344CB8AC3E}">
        <p14:creationId xmlns:p14="http://schemas.microsoft.com/office/powerpoint/2010/main" val="2141392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84" y="2364150"/>
            <a:ext cx="10358845" cy="1325563"/>
          </a:xfrm>
        </p:spPr>
        <p:txBody>
          <a:bodyPr>
            <a:noAutofit/>
          </a:bodyPr>
          <a:lstStyle/>
          <a:p>
            <a:r>
              <a:rPr lang="en-US" sz="3200" dirty="0" smtClean="0">
                <a:latin typeface="Raleway" charset="0"/>
                <a:ea typeface="Raleway" charset="0"/>
                <a:cs typeface="Raleway" charset="0"/>
              </a:rPr>
              <a:t>CARING FOR YOUR FOSTER DOG : </a:t>
            </a:r>
            <a:br>
              <a:rPr lang="en-US" sz="3200" dirty="0" smtClean="0">
                <a:latin typeface="Raleway" charset="0"/>
                <a:ea typeface="Raleway" charset="0"/>
                <a:cs typeface="Raleway" charset="0"/>
              </a:rPr>
            </a:br>
            <a:r>
              <a:rPr lang="en-US" sz="3200" dirty="0">
                <a:latin typeface="Raleway" charset="0"/>
                <a:ea typeface="Raleway" charset="0"/>
                <a:cs typeface="Raleway" charset="0"/>
              </a:rPr>
              <a:t/>
            </a:r>
            <a:br>
              <a:rPr lang="en-US" sz="3200" dirty="0">
                <a:latin typeface="Raleway" charset="0"/>
                <a:ea typeface="Raleway" charset="0"/>
                <a:cs typeface="Raleway" charset="0"/>
              </a:rPr>
            </a:br>
            <a:r>
              <a:rPr lang="en-US" sz="6000" dirty="0" smtClean="0">
                <a:latin typeface="Modern No. 20" charset="0"/>
                <a:ea typeface="Modern No. 20" charset="0"/>
                <a:cs typeface="Modern No. 20" charset="0"/>
              </a:rPr>
              <a:t>SAFETY &amp; COMING HOME </a:t>
            </a:r>
            <a:endParaRPr lang="en-US" sz="6000" dirty="0">
              <a:latin typeface="Modern No. 20" charset="0"/>
              <a:ea typeface="Modern No. 20" charset="0"/>
              <a:cs typeface="Modern No. 20" charset="0"/>
            </a:endParaRPr>
          </a:p>
        </p:txBody>
      </p:sp>
      <p:pic>
        <p:nvPicPr>
          <p:cNvPr id="3" name="Picture 2"/>
          <p:cNvPicPr>
            <a:picLocks noChangeAspect="1"/>
          </p:cNvPicPr>
          <p:nvPr/>
        </p:nvPicPr>
        <p:blipFill>
          <a:blip r:embed="rId2"/>
          <a:stretch>
            <a:fillRect/>
          </a:stretch>
        </p:blipFill>
        <p:spPr>
          <a:xfrm>
            <a:off x="9078902" y="5372099"/>
            <a:ext cx="2765433" cy="1382717"/>
          </a:xfrm>
          <a:prstGeom prst="rect">
            <a:avLst/>
          </a:prstGeom>
        </p:spPr>
      </p:pic>
    </p:spTree>
    <p:extLst>
      <p:ext uri="{BB962C8B-B14F-4D97-AF65-F5344CB8AC3E}">
        <p14:creationId xmlns:p14="http://schemas.microsoft.com/office/powerpoint/2010/main" val="87543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94" y="229606"/>
            <a:ext cx="10515600" cy="1325563"/>
          </a:xfrm>
        </p:spPr>
        <p:txBody>
          <a:bodyPr>
            <a:normAutofit/>
          </a:bodyPr>
          <a:lstStyle/>
          <a:p>
            <a:r>
              <a:rPr lang="en-US" sz="3600" dirty="0" smtClean="0">
                <a:latin typeface="Modern No. 20" charset="0"/>
                <a:ea typeface="Modern No. 20" charset="0"/>
                <a:cs typeface="Modern No. 20" charset="0"/>
              </a:rPr>
              <a:t>FOSTER DOG GEAR</a:t>
            </a:r>
            <a:r>
              <a:rPr lang="mr-IN" sz="3600" dirty="0" smtClean="0">
                <a:latin typeface="Modern No. 20" charset="0"/>
                <a:ea typeface="Modern No. 20" charset="0"/>
                <a:cs typeface="Modern No. 20" charset="0"/>
              </a:rPr>
              <a:t>…</a:t>
            </a:r>
            <a:endParaRPr lang="en-US" sz="3600" dirty="0">
              <a:latin typeface="Modern No. 20" charset="0"/>
              <a:ea typeface="Modern No. 20" charset="0"/>
              <a:cs typeface="Modern No. 20" charset="0"/>
            </a:endParaRPr>
          </a:p>
        </p:txBody>
      </p:sp>
      <p:sp>
        <p:nvSpPr>
          <p:cNvPr id="3" name="Content Placeholder 2"/>
          <p:cNvSpPr>
            <a:spLocks noGrp="1"/>
          </p:cNvSpPr>
          <p:nvPr>
            <p:ph idx="1"/>
          </p:nvPr>
        </p:nvSpPr>
        <p:spPr>
          <a:xfrm>
            <a:off x="464713" y="1555169"/>
            <a:ext cx="10515600" cy="4351338"/>
          </a:xfrm>
        </p:spPr>
        <p:txBody>
          <a:bodyPr>
            <a:normAutofit/>
          </a:bodyPr>
          <a:lstStyle/>
          <a:p>
            <a:r>
              <a:rPr lang="en-US" sz="1700" dirty="0" smtClean="0">
                <a:latin typeface="Raleway" charset="0"/>
                <a:ea typeface="Raleway" charset="0"/>
                <a:cs typeface="Raleway" charset="0"/>
              </a:rPr>
              <a:t>The following items are things you will need to have in your home. </a:t>
            </a:r>
          </a:p>
          <a:p>
            <a:pPr lvl="1">
              <a:buFont typeface="Wingdings" charset="2"/>
              <a:buChar char="q"/>
            </a:pPr>
            <a:r>
              <a:rPr lang="en-US" sz="1700" dirty="0" smtClean="0">
                <a:latin typeface="Raleway" charset="0"/>
                <a:ea typeface="Raleway" charset="0"/>
                <a:cs typeface="Raleway" charset="0"/>
              </a:rPr>
              <a:t>Dog Crate </a:t>
            </a:r>
          </a:p>
          <a:p>
            <a:pPr lvl="1">
              <a:buFont typeface="Wingdings" charset="2"/>
              <a:buChar char="q"/>
            </a:pPr>
            <a:r>
              <a:rPr lang="en-US" sz="1700" dirty="0" smtClean="0">
                <a:latin typeface="Raleway" charset="0"/>
                <a:ea typeface="Raleway" charset="0"/>
                <a:cs typeface="Raleway" charset="0"/>
              </a:rPr>
              <a:t>Water Bowl </a:t>
            </a:r>
          </a:p>
          <a:p>
            <a:pPr lvl="1">
              <a:buFont typeface="Wingdings" charset="2"/>
              <a:buChar char="q"/>
            </a:pPr>
            <a:r>
              <a:rPr lang="en-US" sz="1700" dirty="0" smtClean="0">
                <a:latin typeface="Raleway" charset="0"/>
                <a:ea typeface="Raleway" charset="0"/>
                <a:cs typeface="Raleway" charset="0"/>
              </a:rPr>
              <a:t>Food Dish </a:t>
            </a:r>
          </a:p>
          <a:p>
            <a:pPr lvl="1">
              <a:buFont typeface="Wingdings" charset="2"/>
              <a:buChar char="q"/>
            </a:pPr>
            <a:r>
              <a:rPr lang="en-US" sz="1700" dirty="0" smtClean="0">
                <a:latin typeface="Raleway" charset="0"/>
                <a:ea typeface="Raleway" charset="0"/>
                <a:cs typeface="Raleway" charset="0"/>
              </a:rPr>
              <a:t>Collar, Leash &amp; Harness </a:t>
            </a:r>
          </a:p>
          <a:p>
            <a:pPr lvl="1">
              <a:buFont typeface="Wingdings" charset="2"/>
              <a:buChar char="q"/>
            </a:pPr>
            <a:r>
              <a:rPr lang="en-US" sz="1700" dirty="0" smtClean="0">
                <a:latin typeface="Raleway" charset="0"/>
                <a:ea typeface="Raleway" charset="0"/>
                <a:cs typeface="Raleway" charset="0"/>
              </a:rPr>
              <a:t>Emergency Dog Kit </a:t>
            </a:r>
          </a:p>
          <a:p>
            <a:pPr lvl="1">
              <a:buFont typeface="Wingdings" charset="2"/>
              <a:buChar char="q"/>
            </a:pPr>
            <a:r>
              <a:rPr lang="en-US" sz="1700" dirty="0" smtClean="0">
                <a:latin typeface="Raleway" charset="0"/>
                <a:ea typeface="Raleway" charset="0"/>
                <a:cs typeface="Raleway" charset="0"/>
              </a:rPr>
              <a:t>Pedialyte (in the case of dehydration) </a:t>
            </a:r>
          </a:p>
          <a:p>
            <a:pPr lvl="1">
              <a:buFont typeface="Wingdings" charset="2"/>
              <a:buChar char="q"/>
            </a:pPr>
            <a:r>
              <a:rPr lang="en-US" sz="1700" dirty="0" smtClean="0">
                <a:latin typeface="Raleway" charset="0"/>
                <a:ea typeface="Raleway" charset="0"/>
                <a:cs typeface="Raleway" charset="0"/>
              </a:rPr>
              <a:t>Baby Gate (optional </a:t>
            </a:r>
            <a:r>
              <a:rPr lang="mr-IN" sz="1700" dirty="0" smtClean="0">
                <a:latin typeface="Raleway" charset="0"/>
                <a:ea typeface="Raleway" charset="0"/>
                <a:cs typeface="Raleway" charset="0"/>
              </a:rPr>
              <a:t>–</a:t>
            </a:r>
            <a:r>
              <a:rPr lang="en-US" sz="1700" dirty="0" smtClean="0">
                <a:latin typeface="Raleway" charset="0"/>
                <a:ea typeface="Raleway" charset="0"/>
                <a:cs typeface="Raleway" charset="0"/>
              </a:rPr>
              <a:t> if you plan on allowing a dog in only one room) </a:t>
            </a:r>
          </a:p>
          <a:p>
            <a:pPr lvl="1">
              <a:buFont typeface="Wingdings" charset="2"/>
              <a:buChar char="q"/>
            </a:pPr>
            <a:r>
              <a:rPr lang="en-US" sz="1700" dirty="0" smtClean="0">
                <a:latin typeface="Raleway" charset="0"/>
                <a:ea typeface="Raleway" charset="0"/>
                <a:cs typeface="Raleway" charset="0"/>
              </a:rPr>
              <a:t>Play toys </a:t>
            </a:r>
          </a:p>
          <a:p>
            <a:pPr lvl="1">
              <a:buFont typeface="Wingdings" charset="2"/>
              <a:buChar char="q"/>
            </a:pPr>
            <a:r>
              <a:rPr lang="en-US" sz="1700" dirty="0" smtClean="0">
                <a:latin typeface="Raleway" charset="0"/>
                <a:ea typeface="Raleway" charset="0"/>
                <a:cs typeface="Raleway" charset="0"/>
              </a:rPr>
              <a:t>Training treats </a:t>
            </a:r>
          </a:p>
          <a:p>
            <a:pPr lvl="1">
              <a:buFont typeface="Wingdings" charset="2"/>
              <a:buChar char="q"/>
            </a:pPr>
            <a:r>
              <a:rPr lang="en-US" sz="1700" dirty="0" smtClean="0">
                <a:latin typeface="Raleway" charset="0"/>
                <a:ea typeface="Raleway" charset="0"/>
                <a:cs typeface="Raleway" charset="0"/>
              </a:rPr>
              <a:t>Doggie Poo Bags </a:t>
            </a:r>
          </a:p>
          <a:p>
            <a:pPr lvl="1">
              <a:buFont typeface="Wingdings" charset="2"/>
              <a:buChar char="q"/>
            </a:pPr>
            <a:r>
              <a:rPr lang="en-US" sz="1700" dirty="0" smtClean="0">
                <a:latin typeface="Raleway" charset="0"/>
                <a:ea typeface="Raleway" charset="0"/>
                <a:cs typeface="Raleway" charset="0"/>
              </a:rPr>
              <a:t>Wee wee pads </a:t>
            </a:r>
          </a:p>
          <a:p>
            <a:pPr lvl="1">
              <a:buFont typeface="Wingdings" charset="2"/>
              <a:buChar char="q"/>
            </a:pPr>
            <a:r>
              <a:rPr lang="en-US" sz="1700" dirty="0" smtClean="0">
                <a:latin typeface="Raleway" charset="0"/>
                <a:ea typeface="Raleway" charset="0"/>
                <a:cs typeface="Raleway" charset="0"/>
              </a:rPr>
              <a:t>Dog Bed </a:t>
            </a:r>
          </a:p>
          <a:p>
            <a:pPr lvl="1">
              <a:buFont typeface="Wingdings" charset="2"/>
              <a:buChar char="q"/>
            </a:pPr>
            <a:endParaRPr lang="en-US" dirty="0" smtClean="0">
              <a:latin typeface="Raleway" charset="0"/>
              <a:ea typeface="Raleway" charset="0"/>
              <a:cs typeface="Raleway" charset="0"/>
            </a:endParaRPr>
          </a:p>
          <a:p>
            <a:pPr lvl="1">
              <a:buFont typeface="Wingdings" charset="2"/>
              <a:buChar char="q"/>
            </a:pPr>
            <a:endParaRPr lang="en-US" dirty="0" smtClean="0">
              <a:latin typeface="Raleway" charset="0"/>
              <a:ea typeface="Raleway" charset="0"/>
              <a:cs typeface="Raleway" charset="0"/>
            </a:endParaRPr>
          </a:p>
          <a:p>
            <a:endParaRPr lang="en-US" dirty="0">
              <a:latin typeface="Raleway" charset="0"/>
              <a:ea typeface="Raleway" charset="0"/>
              <a:cs typeface="Raleway" charset="0"/>
            </a:endParaRPr>
          </a:p>
        </p:txBody>
      </p:sp>
      <p:sp>
        <p:nvSpPr>
          <p:cNvPr id="4" name="Rectangle 3"/>
          <p:cNvSpPr/>
          <p:nvPr/>
        </p:nvSpPr>
        <p:spPr>
          <a:xfrm>
            <a:off x="464713" y="6039992"/>
            <a:ext cx="12355624" cy="738664"/>
          </a:xfrm>
          <a:prstGeom prst="rect">
            <a:avLst/>
          </a:prstGeom>
        </p:spPr>
        <p:txBody>
          <a:bodyPr wrap="square">
            <a:spAutoFit/>
          </a:bodyPr>
          <a:lstStyle/>
          <a:p>
            <a:r>
              <a:rPr lang="en-US" sz="1400" b="1" dirty="0" smtClean="0">
                <a:latin typeface="Raleway" charset="0"/>
                <a:ea typeface="Raleway" charset="0"/>
                <a:cs typeface="Raleway" charset="0"/>
              </a:rPr>
              <a:t>PLEASE NOTE MOST OF, IF NOT ALL, OF THESE ITEMS WILL BE PROVIDED TO YOU BY FWFP WITH YOUR FIRST FOSTER DOG.</a:t>
            </a:r>
          </a:p>
          <a:p>
            <a:r>
              <a:rPr lang="en-US" sz="1400" b="1" dirty="0" smtClean="0">
                <a:latin typeface="Raleway" charset="0"/>
                <a:ea typeface="Raleway" charset="0"/>
                <a:cs typeface="Raleway" charset="0"/>
              </a:rPr>
              <a:t>FOR LOW COST TOYS PLEASE VISIT A HOME GOODS, TJ MAAX OR MARSHALLS </a:t>
            </a:r>
            <a:r>
              <a:rPr lang="mr-IN" sz="1400" b="1" dirty="0" smtClean="0">
                <a:latin typeface="Raleway" charset="0"/>
                <a:ea typeface="Raleway" charset="0"/>
                <a:cs typeface="Raleway" charset="0"/>
              </a:rPr>
              <a:t>–</a:t>
            </a:r>
            <a:r>
              <a:rPr lang="en-US" sz="1400" b="1" dirty="0" smtClean="0">
                <a:latin typeface="Raleway" charset="0"/>
                <a:ea typeface="Raleway" charset="0"/>
                <a:cs typeface="Raleway" charset="0"/>
              </a:rPr>
              <a:t> THEY HAVE LOW COST GREAT DOG TOYS &amp; ANTLERS</a:t>
            </a:r>
          </a:p>
          <a:p>
            <a:r>
              <a:rPr lang="en-US" sz="1400" b="1" dirty="0" smtClean="0">
                <a:latin typeface="Raleway" charset="0"/>
                <a:ea typeface="Raleway" charset="0"/>
                <a:cs typeface="Raleway" charset="0"/>
              </a:rPr>
              <a:t>(no rawhides please!)  </a:t>
            </a:r>
          </a:p>
        </p:txBody>
      </p:sp>
    </p:spTree>
    <p:extLst>
      <p:ext uri="{BB962C8B-B14F-4D97-AF65-F5344CB8AC3E}">
        <p14:creationId xmlns:p14="http://schemas.microsoft.com/office/powerpoint/2010/main" val="135945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70241" y="1379938"/>
            <a:ext cx="11302634" cy="4351338"/>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1143000" indent="-1143000">
              <a:lnSpc>
                <a:spcPct val="120000"/>
              </a:lnSpc>
              <a:buFont typeface="+mj-lt"/>
              <a:buAutoNum type="arabicPeriod"/>
            </a:pPr>
            <a:r>
              <a:rPr lang="en-US" sz="6400" b="1" dirty="0" smtClean="0">
                <a:latin typeface="Raleway" charset="0"/>
                <a:ea typeface="Raleway" charset="0"/>
                <a:cs typeface="Raleway" charset="0"/>
              </a:rPr>
              <a:t>Remain calm </a:t>
            </a:r>
            <a:r>
              <a:rPr lang="mr-IN" sz="6400" b="1" dirty="0" smtClean="0">
                <a:latin typeface="Raleway" charset="0"/>
                <a:ea typeface="Raleway" charset="0"/>
                <a:cs typeface="Raleway" charset="0"/>
              </a:rPr>
              <a:t>–</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The calmer and confident you are, the better your dog will feel and behave. </a:t>
            </a:r>
            <a:r>
              <a:rPr lang="en-US" sz="6400" dirty="0">
                <a:latin typeface="Raleway" charset="0"/>
                <a:ea typeface="Raleway" charset="0"/>
                <a:cs typeface="Raleway" charset="0"/>
              </a:rPr>
              <a:t/>
            </a:r>
            <a:br>
              <a:rPr lang="en-US" sz="6400" dirty="0">
                <a:latin typeface="Raleway" charset="0"/>
                <a:ea typeface="Raleway" charset="0"/>
                <a:cs typeface="Raleway" charset="0"/>
              </a:rPr>
            </a:br>
            <a:endParaRPr lang="en-US" sz="6400" dirty="0" smtClean="0">
              <a:latin typeface="Raleway" charset="0"/>
              <a:ea typeface="Raleway" charset="0"/>
              <a:cs typeface="Raleway" charset="0"/>
            </a:endParaRPr>
          </a:p>
          <a:p>
            <a:pPr marL="1143000" indent="-1143000">
              <a:lnSpc>
                <a:spcPct val="120000"/>
              </a:lnSpc>
              <a:buFont typeface="+mj-lt"/>
              <a:buAutoNum type="arabicPeriod"/>
            </a:pPr>
            <a:r>
              <a:rPr lang="en-US" sz="6400" b="1" dirty="0" smtClean="0">
                <a:latin typeface="Raleway" charset="0"/>
                <a:ea typeface="Raleway" charset="0"/>
                <a:cs typeface="Raleway" charset="0"/>
              </a:rPr>
              <a:t> </a:t>
            </a:r>
            <a:r>
              <a:rPr lang="en-US" sz="6400" b="1" dirty="0">
                <a:latin typeface="Raleway" charset="0"/>
                <a:ea typeface="Raleway" charset="0"/>
                <a:cs typeface="Raleway" charset="0"/>
              </a:rPr>
              <a:t>Take a long </a:t>
            </a:r>
            <a:r>
              <a:rPr lang="en-US" sz="6400" b="1" dirty="0" smtClean="0">
                <a:latin typeface="Raleway" charset="0"/>
                <a:ea typeface="Raleway" charset="0"/>
                <a:cs typeface="Raleway" charset="0"/>
              </a:rPr>
              <a:t>walk </a:t>
            </a:r>
            <a:r>
              <a:rPr lang="mr-IN" sz="6400" b="1" dirty="0" smtClean="0">
                <a:latin typeface="Raleway" charset="0"/>
                <a:ea typeface="Raleway" charset="0"/>
                <a:cs typeface="Raleway" charset="0"/>
              </a:rPr>
              <a:t>–</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A long walk gets them familiar with your neighborhood and drains them of energy to reduce stress</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(See the next slide if you have a dog your foster must meet) </a:t>
            </a:r>
          </a:p>
          <a:p>
            <a:pPr marL="1143000" indent="-1143000">
              <a:lnSpc>
                <a:spcPct val="120000"/>
              </a:lnSpc>
              <a:buFont typeface="+mj-lt"/>
              <a:buAutoNum type="arabicPeriod"/>
            </a:pPr>
            <a:endParaRPr lang="en-US" sz="6400" b="1" dirty="0" smtClean="0">
              <a:latin typeface="Raleway" charset="0"/>
              <a:ea typeface="Raleway" charset="0"/>
              <a:cs typeface="Raleway" charset="0"/>
            </a:endParaRPr>
          </a:p>
          <a:p>
            <a:pPr marL="1143000" indent="-1143000">
              <a:lnSpc>
                <a:spcPct val="120000"/>
              </a:lnSpc>
              <a:buFont typeface="+mj-lt"/>
              <a:buAutoNum type="arabicPeriod"/>
            </a:pPr>
            <a:r>
              <a:rPr lang="en-US" sz="6400" b="1" dirty="0" smtClean="0">
                <a:latin typeface="Raleway" charset="0"/>
                <a:ea typeface="Raleway" charset="0"/>
                <a:cs typeface="Raleway" charset="0"/>
              </a:rPr>
              <a:t>Show your pup the house by walking him/her through it while still on the leash </a:t>
            </a:r>
            <a:r>
              <a:rPr lang="mr-IN" sz="6400" b="1" dirty="0" smtClean="0">
                <a:latin typeface="Raleway" charset="0"/>
                <a:ea typeface="Raleway" charset="0"/>
                <a:cs typeface="Raleway" charset="0"/>
              </a:rPr>
              <a:t>–</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show the dog each room of your home. Make sure you walk in first so she knows it is YOUR house and YOU are the leader. Keep talking to a minimum and just let her sniff around. </a:t>
            </a:r>
          </a:p>
          <a:p>
            <a:pPr marL="1143000" indent="-1143000">
              <a:lnSpc>
                <a:spcPct val="120000"/>
              </a:lnSpc>
              <a:buFont typeface="+mj-lt"/>
              <a:buAutoNum type="arabicPeriod"/>
            </a:pPr>
            <a:endParaRPr lang="en-US" sz="6400" b="1" dirty="0" smtClean="0">
              <a:latin typeface="Raleway" charset="0"/>
              <a:ea typeface="Raleway" charset="0"/>
              <a:cs typeface="Raleway" charset="0"/>
            </a:endParaRPr>
          </a:p>
          <a:p>
            <a:pPr marL="1143000" indent="-1143000">
              <a:lnSpc>
                <a:spcPct val="120000"/>
              </a:lnSpc>
              <a:buFont typeface="+mj-lt"/>
              <a:buAutoNum type="arabicPeriod"/>
            </a:pPr>
            <a:r>
              <a:rPr lang="en-US" sz="6400" b="1" dirty="0" smtClean="0">
                <a:latin typeface="Raleway" charset="0"/>
                <a:ea typeface="Raleway" charset="0"/>
                <a:cs typeface="Raleway" charset="0"/>
              </a:rPr>
              <a:t>Show her where to eat </a:t>
            </a:r>
            <a:r>
              <a:rPr lang="mr-IN" sz="6400" b="1" dirty="0" smtClean="0">
                <a:latin typeface="Raleway" charset="0"/>
                <a:ea typeface="Raleway" charset="0"/>
                <a:cs typeface="Raleway" charset="0"/>
              </a:rPr>
              <a:t>–</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Give a snack and water in her food and water bowl. </a:t>
            </a:r>
          </a:p>
          <a:p>
            <a:pPr marL="1143000" indent="-1143000">
              <a:lnSpc>
                <a:spcPct val="120000"/>
              </a:lnSpc>
              <a:buFont typeface="+mj-lt"/>
              <a:buAutoNum type="arabicPeriod"/>
            </a:pPr>
            <a:endParaRPr lang="en-US" sz="6400" b="1" dirty="0" smtClean="0">
              <a:latin typeface="Raleway" charset="0"/>
              <a:ea typeface="Raleway" charset="0"/>
              <a:cs typeface="Raleway" charset="0"/>
            </a:endParaRPr>
          </a:p>
          <a:p>
            <a:pPr marL="1143000" indent="-1143000">
              <a:lnSpc>
                <a:spcPct val="120000"/>
              </a:lnSpc>
              <a:buFont typeface="+mj-lt"/>
              <a:buAutoNum type="arabicPeriod"/>
            </a:pPr>
            <a:r>
              <a:rPr lang="en-US" sz="6400" b="1" dirty="0" smtClean="0">
                <a:latin typeface="Raleway" charset="0"/>
                <a:ea typeface="Raleway" charset="0"/>
                <a:cs typeface="Raleway" charset="0"/>
              </a:rPr>
              <a:t>Allow her to relax in her “special place” </a:t>
            </a:r>
            <a:r>
              <a:rPr lang="mr-IN" sz="6400" b="1" dirty="0" smtClean="0">
                <a:latin typeface="Raleway" charset="0"/>
                <a:ea typeface="Raleway" charset="0"/>
                <a:cs typeface="Raleway" charset="0"/>
              </a:rPr>
              <a:t>–</a:t>
            </a:r>
            <a:r>
              <a:rPr lang="en-US" sz="6400" b="1" dirty="0" smtClean="0">
                <a:latin typeface="Raleway" charset="0"/>
                <a:ea typeface="Raleway" charset="0"/>
                <a:cs typeface="Raleway" charset="0"/>
              </a:rPr>
              <a:t> </a:t>
            </a:r>
            <a:r>
              <a:rPr lang="en-US" sz="6400" dirty="0" smtClean="0">
                <a:latin typeface="Raleway" charset="0"/>
                <a:ea typeface="Raleway" charset="0"/>
                <a:cs typeface="Raleway" charset="0"/>
              </a:rPr>
              <a:t>Bring the dog over to his or her crate, dog bed or small room where they will be sleeping. You may now take off the leash.  If you have a dog that is very scared and skittish in nature DO NOT REMOVE THE LEASH. Leaving the leash on will allow you to move the dog around your home without having to TOUCH the dog. This is really important because if you are forced to chase the dog at any point or “grab” him or her quickly it can really destroy the bonding and safe feeling you want your foster to get from you</a:t>
            </a:r>
            <a:r>
              <a:rPr lang="en-US" sz="6400" b="1" dirty="0" smtClean="0">
                <a:latin typeface="Raleway" charset="0"/>
                <a:ea typeface="Raleway" charset="0"/>
                <a:cs typeface="Raleway" charset="0"/>
              </a:rPr>
              <a:t>. </a:t>
            </a:r>
            <a:endParaRPr lang="en-US" sz="6400" dirty="0" smtClean="0">
              <a:latin typeface="Raleway" charset="0"/>
              <a:ea typeface="Raleway" charset="0"/>
              <a:cs typeface="Raleway" charset="0"/>
            </a:endParaRPr>
          </a:p>
        </p:txBody>
      </p:sp>
      <p:sp>
        <p:nvSpPr>
          <p:cNvPr id="3" name="Title 2"/>
          <p:cNvSpPr>
            <a:spLocks noGrp="1"/>
          </p:cNvSpPr>
          <p:nvPr>
            <p:ph type="title"/>
          </p:nvPr>
        </p:nvSpPr>
        <p:spPr>
          <a:xfrm>
            <a:off x="270241" y="0"/>
            <a:ext cx="11302634" cy="1325563"/>
          </a:xfrm>
        </p:spPr>
        <p:txBody>
          <a:bodyPr>
            <a:normAutofit/>
          </a:bodyPr>
          <a:lstStyle/>
          <a:p>
            <a:r>
              <a:rPr lang="en-US" sz="4000" dirty="0" smtClean="0">
                <a:latin typeface="Modern No. 20" charset="0"/>
                <a:ea typeface="Modern No. 20" charset="0"/>
                <a:cs typeface="Modern No. 20" charset="0"/>
              </a:rPr>
              <a:t>COMING HOME: DAY 1 STEPS, TRICKS &amp; TIPS </a:t>
            </a:r>
            <a:endParaRPr lang="en-US" sz="4000" dirty="0">
              <a:latin typeface="Modern No. 20" charset="0"/>
              <a:ea typeface="Modern No. 20" charset="0"/>
              <a:cs typeface="Modern No. 20" charset="0"/>
            </a:endParaRPr>
          </a:p>
        </p:txBody>
      </p:sp>
    </p:spTree>
    <p:extLst>
      <p:ext uri="{BB962C8B-B14F-4D97-AF65-F5344CB8AC3E}">
        <p14:creationId xmlns:p14="http://schemas.microsoft.com/office/powerpoint/2010/main" val="17233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893" y="198681"/>
            <a:ext cx="11297120" cy="1325563"/>
          </a:xfrm>
        </p:spPr>
        <p:txBody>
          <a:bodyPr>
            <a:normAutofit/>
          </a:bodyPr>
          <a:lstStyle/>
          <a:p>
            <a:r>
              <a:rPr lang="en-US" sz="3600" dirty="0" smtClean="0">
                <a:latin typeface="Modern No. 20" charset="0"/>
                <a:ea typeface="Modern No. 20" charset="0"/>
                <a:cs typeface="Modern No. 20" charset="0"/>
              </a:rPr>
              <a:t>INTRODUCING YOUR DOGS TO YOUR NEW FOSTER </a:t>
            </a:r>
            <a:endParaRPr lang="en-US" sz="3600" dirty="0">
              <a:latin typeface="Modern No. 20" charset="0"/>
              <a:ea typeface="Modern No. 20" charset="0"/>
              <a:cs typeface="Modern No. 20" charset="0"/>
            </a:endParaRPr>
          </a:p>
        </p:txBody>
      </p:sp>
      <p:sp>
        <p:nvSpPr>
          <p:cNvPr id="4" name="Rectangle 1"/>
          <p:cNvSpPr>
            <a:spLocks noChangeArrowheads="1"/>
          </p:cNvSpPr>
          <p:nvPr/>
        </p:nvSpPr>
        <p:spPr bwMode="auto">
          <a:xfrm>
            <a:off x="22847120" y="1321357"/>
            <a:ext cx="12835475"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As </a:t>
            </a:r>
            <a:r>
              <a:rPr kumimoji="0" lang="en-US" altLang="en-US" sz="1200" b="0" i="0" u="none" strike="noStrike" cap="none" normalizeH="0" baseline="0" dirty="0">
                <a:ln>
                  <a:noFill/>
                </a:ln>
                <a:solidFill>
                  <a:schemeClr val="tx1"/>
                </a:solidFill>
                <a:effectLst/>
                <a:latin typeface="Raleway" charset="0"/>
                <a:ea typeface="Raleway" charset="0"/>
                <a:cs typeface="Raleway" charset="0"/>
              </a:rPr>
              <a:t>with bringing home any new dog, the process begins with a long walk. In the case of bringing a new dog into a pack, this is even more important, as it will drain energy from the pack and allow them to become familiar with each other in a place that none of them “owns.”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Raleway" charset="0"/>
                <a:ea typeface="Raleway" charset="0"/>
                <a:cs typeface="Raleway" charset="0"/>
              </a:rPr>
              <a:t>At the start of this walk, you will take the lead with your existing dogs, while your friend or family member follows behind with the new dog. After a while, it’s time to drop back and let your original dog sniff the new dog’s rear, but don’t let them meet face-to-face yet, as that can lead to fights. Resume the walk with the original dog in front, and then let the new dog have a sniff.</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Raleway" charset="0"/>
                <a:ea typeface="Raleway" charset="0"/>
                <a:cs typeface="Raleway"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Raleway" charset="0"/>
                <a:ea typeface="Raleway" charset="0"/>
                <a:cs typeface="Raleway" charset="0"/>
              </a:rPr>
              <a:t>Gradually, you can bring the entire pack together, with the dogs walking on the outside and the humans in-between. When they are in a calm state and walking together without incident, then it’s time to bring the pack home. </a:t>
            </a:r>
          </a:p>
        </p:txBody>
      </p:sp>
      <p:sp>
        <p:nvSpPr>
          <p:cNvPr id="5" name="Rectangle 3"/>
          <p:cNvSpPr>
            <a:spLocks noChangeArrowheads="1"/>
          </p:cNvSpPr>
          <p:nvPr/>
        </p:nvSpPr>
        <p:spPr bwMode="auto">
          <a:xfrm>
            <a:off x="2382592" y="5147864"/>
            <a:ext cx="65016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charset="0"/>
              </a:rPr>
              <a:t>  </a:t>
            </a:r>
            <a:endParaRPr kumimoji="0" lang="en-US" altLang="en-US" sz="1200" b="0" i="0" u="none" strike="noStrike" cap="none" normalizeH="0" baseline="0" dirty="0">
              <a:ln>
                <a:noFill/>
              </a:ln>
              <a:solidFill>
                <a:schemeClr val="tx1"/>
              </a:solidFill>
              <a:effectLst/>
              <a:latin typeface="Arial" charset="0"/>
            </a:endParaRPr>
          </a:p>
        </p:txBody>
      </p:sp>
      <p:sp>
        <p:nvSpPr>
          <p:cNvPr id="6" name="Content Placeholder 5"/>
          <p:cNvSpPr>
            <a:spLocks noGrp="1"/>
          </p:cNvSpPr>
          <p:nvPr>
            <p:ph idx="1"/>
          </p:nvPr>
        </p:nvSpPr>
        <p:spPr>
          <a:xfrm>
            <a:off x="403538" y="1747713"/>
            <a:ext cx="10174310" cy="4444633"/>
          </a:xfrm>
        </p:spPr>
        <p:txBody>
          <a:bodyPr>
            <a:normAutofit/>
          </a:bodyPr>
          <a:lstStyle/>
          <a:p>
            <a:pPr marL="342900" indent="-342900">
              <a:buFont typeface="+mj-lt"/>
              <a:buAutoNum type="arabicPeriod"/>
            </a:pPr>
            <a:r>
              <a:rPr lang="en-US" sz="1600" dirty="0" smtClean="0">
                <a:latin typeface="Raleway" charset="0"/>
                <a:ea typeface="Raleway" charset="0"/>
                <a:cs typeface="Raleway" charset="0"/>
              </a:rPr>
              <a:t>Your introduction should start with a walk. It creates the proper atmosphere for introducing dogs safely and it helps tire out the dogs </a:t>
            </a:r>
            <a:r>
              <a:rPr lang="mr-IN" sz="1600" dirty="0" smtClean="0">
                <a:latin typeface="Raleway" charset="0"/>
                <a:ea typeface="Raleway" charset="0"/>
                <a:cs typeface="Raleway" charset="0"/>
              </a:rPr>
              <a:t>–</a:t>
            </a:r>
            <a:r>
              <a:rPr lang="en-US" sz="1600" dirty="0" smtClean="0">
                <a:latin typeface="Raleway" charset="0"/>
                <a:ea typeface="Raleway" charset="0"/>
                <a:cs typeface="Raleway" charset="0"/>
              </a:rPr>
              <a:t> remember a tired dog is a good dog! </a:t>
            </a:r>
          </a:p>
          <a:p>
            <a:pPr marL="342900" indent="-342900">
              <a:buFont typeface="+mj-lt"/>
              <a:buAutoNum type="arabicPeriod"/>
            </a:pPr>
            <a:endParaRPr lang="en-US" sz="1600" dirty="0" smtClean="0">
              <a:latin typeface="Raleway" charset="0"/>
              <a:ea typeface="Raleway" charset="0"/>
              <a:cs typeface="Raleway" charset="0"/>
            </a:endParaRPr>
          </a:p>
          <a:p>
            <a:pPr marL="342900" indent="-342900">
              <a:buFont typeface="+mj-lt"/>
              <a:buAutoNum type="arabicPeriod"/>
            </a:pPr>
            <a:r>
              <a:rPr lang="en-US" sz="1600" dirty="0" smtClean="0">
                <a:latin typeface="Raleway" charset="0"/>
                <a:ea typeface="Raleway" charset="0"/>
                <a:cs typeface="Raleway" charset="0"/>
              </a:rPr>
              <a:t>Try to talk a walk on neutral territory and remember never let dogs meet face to face first!!! </a:t>
            </a:r>
          </a:p>
          <a:p>
            <a:pPr marL="342900" lvl="0" indent="-342900">
              <a:buFont typeface="+mj-lt"/>
              <a:buAutoNum type="arabicPeriod"/>
            </a:pPr>
            <a:endParaRPr lang="en-US" sz="1600" dirty="0" smtClean="0">
              <a:latin typeface="Raleway" charset="0"/>
              <a:ea typeface="Raleway" charset="0"/>
              <a:cs typeface="Raleway" charset="0"/>
            </a:endParaRPr>
          </a:p>
          <a:p>
            <a:pPr marL="342900" lvl="0" indent="-342900">
              <a:buFont typeface="+mj-lt"/>
              <a:buAutoNum type="arabicPeriod"/>
            </a:pPr>
            <a:r>
              <a:rPr lang="en-US" sz="1600" dirty="0" smtClean="0">
                <a:latin typeface="Raleway" charset="0"/>
                <a:ea typeface="Raleway" charset="0"/>
                <a:cs typeface="Raleway" charset="0"/>
              </a:rPr>
              <a:t>You may need a friend or another foster to help you. Simply take your current dogs on a walk and have your friend hold the foster’s leash behind following you. </a:t>
            </a:r>
            <a:r>
              <a:rPr kumimoji="0" lang="en-US" altLang="en-US" sz="1600" b="0" i="0" u="none" strike="noStrike" cap="none" normalizeH="0" baseline="0" dirty="0" smtClean="0">
                <a:ln>
                  <a:noFill/>
                </a:ln>
                <a:solidFill>
                  <a:schemeClr val="tx1"/>
                </a:solidFill>
                <a:effectLst/>
                <a:latin typeface="Raleway" charset="0"/>
                <a:ea typeface="Raleway" charset="0"/>
                <a:cs typeface="Raleway" charset="0"/>
              </a:rPr>
              <a:t>After a while, it’s time to drop back and let your original dog sniff the new dog’s rear, but don’t let them meet face-to-face yet, as that can lead to fights. Resume the walk with the original dog in front, and then let the new dog have a sniff.</a:t>
            </a:r>
          </a:p>
          <a:p>
            <a:pPr marL="342900" lvl="0" indent="-342900">
              <a:buFont typeface="+mj-lt"/>
              <a:buAutoNum type="arabicPeriod"/>
            </a:pPr>
            <a:endParaRPr kumimoji="0" lang="en-US" altLang="en-US" sz="1600" b="0" i="0" u="none" strike="noStrike" cap="none" normalizeH="0" baseline="0" dirty="0" smtClean="0">
              <a:ln>
                <a:noFill/>
              </a:ln>
              <a:solidFill>
                <a:schemeClr val="tx1"/>
              </a:solidFill>
              <a:effectLst/>
              <a:latin typeface="Raleway" charset="0"/>
              <a:ea typeface="Raleway" charset="0"/>
              <a:cs typeface="Raleway" charset="0"/>
            </a:endParaRPr>
          </a:p>
          <a:p>
            <a:pPr marL="342900" lvl="0" indent="-342900">
              <a:buFont typeface="+mj-lt"/>
              <a:buAutoNum type="arabicPeriod"/>
            </a:pPr>
            <a:r>
              <a:rPr kumimoji="0" lang="en-US" altLang="en-US" sz="1600" b="0" i="0" u="none" strike="noStrike" cap="none" normalizeH="0" baseline="0" dirty="0" smtClean="0">
                <a:ln>
                  <a:noFill/>
                </a:ln>
                <a:solidFill>
                  <a:schemeClr val="tx1"/>
                </a:solidFill>
                <a:effectLst/>
                <a:latin typeface="Raleway" charset="0"/>
                <a:ea typeface="Raleway" charset="0"/>
                <a:cs typeface="Raleway" charset="0"/>
              </a:rPr>
              <a:t>Gradually, you can bring the entire pack together, with the dogs walking on the outside and the humans in-between. When they are in a calm state and walking together without incident, then it’s time to bring the pack home.</a:t>
            </a:r>
          </a:p>
          <a:p>
            <a:pPr marL="342900" indent="-342900">
              <a:buFont typeface="+mj-lt"/>
              <a:buAutoNum type="arabicPeriod"/>
            </a:pPr>
            <a:endParaRPr lang="en-US" sz="1600" dirty="0"/>
          </a:p>
        </p:txBody>
      </p:sp>
    </p:spTree>
    <p:extLst>
      <p:ext uri="{BB962C8B-B14F-4D97-AF65-F5344CB8AC3E}">
        <p14:creationId xmlns:p14="http://schemas.microsoft.com/office/powerpoint/2010/main" val="807765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BAINBULLETSACTIVATED"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2532</TotalTime>
  <Words>5975</Words>
  <Application>Microsoft Office PowerPoint</Application>
  <PresentationFormat>Custom</PresentationFormat>
  <Paragraphs>400</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 POEM TO MY FOSTER DOG BY Diane Morgan  I am the bridge, Between what was and what can be. I am the pathway to a new life.  I am made of mush, Because my heart melted when I saw you, Matted and sore, limping, depressed Lonely, unwanted, afraid to love.  For one little time you are mine. I will feed you with my own hand. I will love you with my whole heart. I will make you whole.  I am made of steel. Because when the time comes,  When you are well, and sleek, when your eyes shine, And your tail wags with joy Then comes the hard part.  I will let you go-not without a tear, But without a regret. For you are safe forever-- A new dog needs me now.</vt:lpstr>
      <vt:lpstr>WELCOME FOSTERS </vt:lpstr>
      <vt:lpstr>PowerPoint Presentation</vt:lpstr>
      <vt:lpstr>THE ROLE OF A FOSTER </vt:lpstr>
      <vt:lpstr>PACK LEADERS &amp; THE ITTY BITTY DOGS </vt:lpstr>
      <vt:lpstr>CARING FOR YOUR FOSTER DOG :   SAFETY &amp; COMING HOME </vt:lpstr>
      <vt:lpstr>FOSTER DOG GEAR…</vt:lpstr>
      <vt:lpstr>COMING HOME: DAY 1 STEPS, TRICKS &amp; TIPS </vt:lpstr>
      <vt:lpstr>INTRODUCING YOUR DOGS TO YOUR NEW FOSTER </vt:lpstr>
      <vt:lpstr>KEEPING YOUR DOG SAFE: INSIDE THE HOME </vt:lpstr>
      <vt:lpstr>KEEPING YOUR DOG SAFE: INSIDE THE HOME </vt:lpstr>
      <vt:lpstr>KEEPING YOUR DOG SAFE: INSIDE THE HOME </vt:lpstr>
      <vt:lpstr>PowerPoint Presentation</vt:lpstr>
      <vt:lpstr>PowerPoint Presentation</vt:lpstr>
      <vt:lpstr>HELP, MY FOSTER DOG IS SICK….</vt:lpstr>
      <vt:lpstr>EAT. SLEEP. DRINK </vt:lpstr>
      <vt:lpstr>(GOOD DOG!) BEHAVIOR &amp; TRAINING TIPS </vt:lpstr>
      <vt:lpstr>EXERCISE. DISPLINE. AFFECTION </vt:lpstr>
      <vt:lpstr>PowerPoint Presentation</vt:lpstr>
      <vt:lpstr>PowerPoint Presentation</vt:lpstr>
      <vt:lpstr>Training is not mandatory although it is a lot of fun and rewarding</vt:lpstr>
      <vt:lpstr>PowerPoint Presentation</vt:lpstr>
      <vt:lpstr>House Breaking</vt:lpstr>
      <vt:lpstr> Some fosters feel guilty placing a dog in a crate when they are not home, or at night. Do not.   Dogs are den animals. This means they prefer to have places of their own that are structured and smaller to make them feel safe. Further, making sure your dog is safe, and follows the rules set forth in your house is part of the discipline they need.  Your dog’s crate is their home within a home and a vital piece of the puzzle to feel safe.    Allowing dogs to sleep on furniture, elevates them to human status – it can lead to dominance and behavioral issues if they are given this privilege before it is truly earned.   </vt:lpstr>
      <vt:lpstr>PowerPoint Presentation</vt:lpstr>
      <vt:lpstr>PowerPoint Presentation</vt:lpstr>
      <vt:lpstr>EXERCISE. DISPLINE. AFFECTION </vt:lpstr>
      <vt:lpstr>TRAVEL &amp; FOSTER BABYSITTERS </vt:lpstr>
      <vt:lpstr>HELPING YOUR FOSTER DOG GET ADOPTED </vt:lpstr>
      <vt:lpstr>OOPS! YOU FELL IN LOVE AND WANT TO ADOPT YOUR FOSTER DOG? </vt:lpstr>
      <vt:lpstr>FAQ FROM POTENTIAL ADOPTERS </vt:lpstr>
      <vt:lpstr>CREATING A BIO</vt:lpstr>
      <vt:lpstr>TAKING PHOTOS &amp; VIDEOS </vt:lpstr>
      <vt:lpstr>TALKING TO ADOPTERS </vt:lpstr>
      <vt:lpstr>ATTENDING A MEET &amp; GREET </vt:lpstr>
      <vt:lpstr>PowerPoint Presentation</vt:lpstr>
      <vt:lpstr>ATTENDING A MEET &amp; GREET </vt:lpstr>
      <vt:lpstr>ADOPTION DAY </vt:lpstr>
      <vt:lpstr>AFTER ADOPTION DAY…</vt:lpstr>
      <vt:lpstr>ONLINE SUPPORT &amp; 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Calise</dc:creator>
  <cp:lastModifiedBy>Sherrie</cp:lastModifiedBy>
  <cp:revision>64</cp:revision>
  <dcterms:created xsi:type="dcterms:W3CDTF">2017-05-28T15:00:51Z</dcterms:created>
  <dcterms:modified xsi:type="dcterms:W3CDTF">2017-10-23T21:19:49Z</dcterms:modified>
</cp:coreProperties>
</file>